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0" r:id="rId6"/>
    <p:sldId id="261" r:id="rId7"/>
    <p:sldId id="263" r:id="rId8"/>
    <p:sldId id="264" r:id="rId9"/>
    <p:sldId id="265" r:id="rId10"/>
    <p:sldId id="266" r:id="rId11"/>
    <p:sldId id="267" r:id="rId12"/>
    <p:sldId id="277" r:id="rId13"/>
    <p:sldId id="278" r:id="rId14"/>
    <p:sldId id="279" r:id="rId15"/>
    <p:sldId id="280" r:id="rId16"/>
    <p:sldId id="268" r:id="rId17"/>
    <p:sldId id="269" r:id="rId18"/>
    <p:sldId id="270" r:id="rId19"/>
    <p:sldId id="271" r:id="rId20"/>
    <p:sldId id="272" r:id="rId21"/>
    <p:sldId id="273"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7B026-E3AD-4E14-9DB8-36F5A15D3C82}" v="39" dt="2024-06-12T04:43:58.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882AC-9E42-4389-B951-DA7CA31E9071}"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9496F-D1AC-4D7B-A5E1-51D79FE1610F}" type="slidenum">
              <a:rPr lang="en-US" smtClean="0"/>
              <a:t>‹#›</a:t>
            </a:fld>
            <a:endParaRPr lang="en-US"/>
          </a:p>
        </p:txBody>
      </p:sp>
    </p:spTree>
    <p:extLst>
      <p:ext uri="{BB962C8B-B14F-4D97-AF65-F5344CB8AC3E}">
        <p14:creationId xmlns:p14="http://schemas.microsoft.com/office/powerpoint/2010/main" val="88165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go through the 6 steps to get started with GitHub, from creating an account to using GitHub Copilot.</a:t>
            </a:r>
          </a:p>
        </p:txBody>
      </p:sp>
      <p:sp>
        <p:nvSpPr>
          <p:cNvPr id="4" name="Slide Number Placeholder 3"/>
          <p:cNvSpPr>
            <a:spLocks noGrp="1"/>
          </p:cNvSpPr>
          <p:nvPr>
            <p:ph type="sldNum" sz="quarter" idx="5"/>
          </p:nvPr>
        </p:nvSpPr>
        <p:spPr/>
        <p:txBody>
          <a:bodyPr/>
          <a:lstStyle/>
          <a:p>
            <a:fld id="{B9C62E6D-E52B-46AB-8417-C333B56C77E4}" type="slidenum">
              <a:rPr lang="en-US" smtClean="0"/>
              <a:t>1</a:t>
            </a:fld>
            <a:endParaRPr lang="en-US"/>
          </a:p>
        </p:txBody>
      </p:sp>
    </p:spTree>
    <p:extLst>
      <p:ext uri="{BB962C8B-B14F-4D97-AF65-F5344CB8AC3E}">
        <p14:creationId xmlns:p14="http://schemas.microsoft.com/office/powerpoint/2010/main" val="2887554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have created a repository on GitHub, you can clone it to your local machine using Git.</a:t>
            </a:r>
          </a:p>
        </p:txBody>
      </p:sp>
      <p:sp>
        <p:nvSpPr>
          <p:cNvPr id="4" name="Slide Number Placeholder 3"/>
          <p:cNvSpPr>
            <a:spLocks noGrp="1"/>
          </p:cNvSpPr>
          <p:nvPr>
            <p:ph type="sldNum" sz="quarter" idx="5"/>
          </p:nvPr>
        </p:nvSpPr>
        <p:spPr/>
        <p:txBody>
          <a:bodyPr/>
          <a:lstStyle/>
          <a:p>
            <a:fld id="{B9C62E6D-E52B-46AB-8417-C333B56C77E4}" type="slidenum">
              <a:rPr lang="en-US" smtClean="0"/>
              <a:t>10</a:t>
            </a:fld>
            <a:endParaRPr lang="en-US"/>
          </a:p>
        </p:txBody>
      </p:sp>
    </p:spTree>
    <p:extLst>
      <p:ext uri="{BB962C8B-B14F-4D97-AF65-F5344CB8AC3E}">
        <p14:creationId xmlns:p14="http://schemas.microsoft.com/office/powerpoint/2010/main" val="2411499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clone a repository, you need to run the command 'git clone' followed by the URL of your repository.</a:t>
            </a:r>
          </a:p>
        </p:txBody>
      </p:sp>
      <p:sp>
        <p:nvSpPr>
          <p:cNvPr id="4" name="Slide Number Placeholder 3"/>
          <p:cNvSpPr>
            <a:spLocks noGrp="1"/>
          </p:cNvSpPr>
          <p:nvPr>
            <p:ph type="sldNum" sz="quarter" idx="5"/>
          </p:nvPr>
        </p:nvSpPr>
        <p:spPr/>
        <p:txBody>
          <a:bodyPr/>
          <a:lstStyle/>
          <a:p>
            <a:fld id="{B9C62E6D-E52B-46AB-8417-C333B56C77E4}" type="slidenum">
              <a:rPr lang="en-US" smtClean="0"/>
              <a:t>11</a:t>
            </a:fld>
            <a:endParaRPr lang="en-US"/>
          </a:p>
        </p:txBody>
      </p:sp>
    </p:spTree>
    <p:extLst>
      <p:ext uri="{BB962C8B-B14F-4D97-AF65-F5344CB8AC3E}">
        <p14:creationId xmlns:p14="http://schemas.microsoft.com/office/powerpoint/2010/main" val="1867112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you have set up Git and created a repository, you can start using basic Git commands to manage your code.</a:t>
            </a:r>
          </a:p>
        </p:txBody>
      </p:sp>
      <p:sp>
        <p:nvSpPr>
          <p:cNvPr id="4" name="Slide Number Placeholder 3"/>
          <p:cNvSpPr>
            <a:spLocks noGrp="1"/>
          </p:cNvSpPr>
          <p:nvPr>
            <p:ph type="sldNum" sz="quarter" idx="5"/>
          </p:nvPr>
        </p:nvSpPr>
        <p:spPr/>
        <p:txBody>
          <a:bodyPr/>
          <a:lstStyle/>
          <a:p>
            <a:fld id="{B9C62E6D-E52B-46AB-8417-C333B56C77E4}" type="slidenum">
              <a:rPr lang="en-US" smtClean="0"/>
              <a:t>16</a:t>
            </a:fld>
            <a:endParaRPr lang="en-US"/>
          </a:p>
        </p:txBody>
      </p:sp>
    </p:spTree>
    <p:extLst>
      <p:ext uri="{BB962C8B-B14F-4D97-AF65-F5344CB8AC3E}">
        <p14:creationId xmlns:p14="http://schemas.microsoft.com/office/powerpoint/2010/main" val="118290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stage changes for a commit, you can use the command 'git add .' This will add all changes to the staging area.</a:t>
            </a:r>
          </a:p>
        </p:txBody>
      </p:sp>
      <p:sp>
        <p:nvSpPr>
          <p:cNvPr id="4" name="Slide Number Placeholder 3"/>
          <p:cNvSpPr>
            <a:spLocks noGrp="1"/>
          </p:cNvSpPr>
          <p:nvPr>
            <p:ph type="sldNum" sz="quarter" idx="5"/>
          </p:nvPr>
        </p:nvSpPr>
        <p:spPr/>
        <p:txBody>
          <a:bodyPr/>
          <a:lstStyle/>
          <a:p>
            <a:fld id="{B9C62E6D-E52B-46AB-8417-C333B56C77E4}" type="slidenum">
              <a:rPr lang="en-US" smtClean="0"/>
              <a:t>17</a:t>
            </a:fld>
            <a:endParaRPr lang="en-US"/>
          </a:p>
        </p:txBody>
      </p:sp>
    </p:spTree>
    <p:extLst>
      <p:ext uri="{BB962C8B-B14F-4D97-AF65-F5344CB8AC3E}">
        <p14:creationId xmlns:p14="http://schemas.microsoft.com/office/powerpoint/2010/main" val="159475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commit changes to your repository, you need to use the command 'git commit' followed by a commit message that describes the changes you made.</a:t>
            </a:r>
          </a:p>
        </p:txBody>
      </p:sp>
      <p:sp>
        <p:nvSpPr>
          <p:cNvPr id="4" name="Slide Number Placeholder 3"/>
          <p:cNvSpPr>
            <a:spLocks noGrp="1"/>
          </p:cNvSpPr>
          <p:nvPr>
            <p:ph type="sldNum" sz="quarter" idx="5"/>
          </p:nvPr>
        </p:nvSpPr>
        <p:spPr/>
        <p:txBody>
          <a:bodyPr/>
          <a:lstStyle/>
          <a:p>
            <a:fld id="{B9C62E6D-E52B-46AB-8417-C333B56C77E4}" type="slidenum">
              <a:rPr lang="en-US" smtClean="0"/>
              <a:t>18</a:t>
            </a:fld>
            <a:endParaRPr lang="en-US"/>
          </a:p>
        </p:txBody>
      </p:sp>
    </p:spTree>
    <p:extLst>
      <p:ext uri="{BB962C8B-B14F-4D97-AF65-F5344CB8AC3E}">
        <p14:creationId xmlns:p14="http://schemas.microsoft.com/office/powerpoint/2010/main" val="3668345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push changes to your GitHub repository, you need to use the command 'git push' followed by the name of your remote repository and branch.</a:t>
            </a:r>
          </a:p>
        </p:txBody>
      </p:sp>
      <p:sp>
        <p:nvSpPr>
          <p:cNvPr id="4" name="Slide Number Placeholder 3"/>
          <p:cNvSpPr>
            <a:spLocks noGrp="1"/>
          </p:cNvSpPr>
          <p:nvPr>
            <p:ph type="sldNum" sz="quarter" idx="5"/>
          </p:nvPr>
        </p:nvSpPr>
        <p:spPr/>
        <p:txBody>
          <a:bodyPr/>
          <a:lstStyle/>
          <a:p>
            <a:fld id="{B9C62E6D-E52B-46AB-8417-C333B56C77E4}" type="slidenum">
              <a:rPr lang="en-US" smtClean="0"/>
              <a:t>19</a:t>
            </a:fld>
            <a:endParaRPr lang="en-US"/>
          </a:p>
        </p:txBody>
      </p:sp>
    </p:spTree>
    <p:extLst>
      <p:ext uri="{BB962C8B-B14F-4D97-AF65-F5344CB8AC3E}">
        <p14:creationId xmlns:p14="http://schemas.microsoft.com/office/powerpoint/2010/main" val="2435983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Copilot is an AI-powered code assistant that can help you write code more quickly and efficiently.</a:t>
            </a:r>
          </a:p>
        </p:txBody>
      </p:sp>
      <p:sp>
        <p:nvSpPr>
          <p:cNvPr id="4" name="Slide Number Placeholder 3"/>
          <p:cNvSpPr>
            <a:spLocks noGrp="1"/>
          </p:cNvSpPr>
          <p:nvPr>
            <p:ph type="sldNum" sz="quarter" idx="5"/>
          </p:nvPr>
        </p:nvSpPr>
        <p:spPr/>
        <p:txBody>
          <a:bodyPr/>
          <a:lstStyle/>
          <a:p>
            <a:fld id="{B9C62E6D-E52B-46AB-8417-C333B56C77E4}" type="slidenum">
              <a:rPr lang="en-US" smtClean="0"/>
              <a:t>20</a:t>
            </a:fld>
            <a:endParaRPr lang="en-US"/>
          </a:p>
        </p:txBody>
      </p:sp>
    </p:spTree>
    <p:extLst>
      <p:ext uri="{BB962C8B-B14F-4D97-AF65-F5344CB8AC3E}">
        <p14:creationId xmlns:p14="http://schemas.microsoft.com/office/powerpoint/2010/main" val="2197057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use GitHub Copilot, you need to install Visual Studio Code, a popular code editor. You can download it from the official VS Code website.</a:t>
            </a:r>
          </a:p>
        </p:txBody>
      </p:sp>
      <p:sp>
        <p:nvSpPr>
          <p:cNvPr id="4" name="Slide Number Placeholder 3"/>
          <p:cNvSpPr>
            <a:spLocks noGrp="1"/>
          </p:cNvSpPr>
          <p:nvPr>
            <p:ph type="sldNum" sz="quarter" idx="5"/>
          </p:nvPr>
        </p:nvSpPr>
        <p:spPr/>
        <p:txBody>
          <a:bodyPr/>
          <a:lstStyle/>
          <a:p>
            <a:fld id="{B9C62E6D-E52B-46AB-8417-C333B56C77E4}" type="slidenum">
              <a:rPr lang="en-US" smtClean="0"/>
              <a:t>21</a:t>
            </a:fld>
            <a:endParaRPr lang="en-US"/>
          </a:p>
        </p:txBody>
      </p:sp>
    </p:spTree>
    <p:extLst>
      <p:ext uri="{BB962C8B-B14F-4D97-AF65-F5344CB8AC3E}">
        <p14:creationId xmlns:p14="http://schemas.microsoft.com/office/powerpoint/2010/main" val="38942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have installed VS Code, you can install the GitHub Copilot extension from the VS Code marketplace.</a:t>
            </a:r>
          </a:p>
        </p:txBody>
      </p:sp>
      <p:sp>
        <p:nvSpPr>
          <p:cNvPr id="4" name="Slide Number Placeholder 3"/>
          <p:cNvSpPr>
            <a:spLocks noGrp="1"/>
          </p:cNvSpPr>
          <p:nvPr>
            <p:ph type="sldNum" sz="quarter" idx="5"/>
          </p:nvPr>
        </p:nvSpPr>
        <p:spPr/>
        <p:txBody>
          <a:bodyPr/>
          <a:lstStyle/>
          <a:p>
            <a:fld id="{B9C62E6D-E52B-46AB-8417-C333B56C77E4}" type="slidenum">
              <a:rPr lang="en-US" smtClean="0"/>
              <a:t>22</a:t>
            </a:fld>
            <a:endParaRPr lang="en-US"/>
          </a:p>
        </p:txBody>
      </p:sp>
    </p:spTree>
    <p:extLst>
      <p:ext uri="{BB962C8B-B14F-4D97-AF65-F5344CB8AC3E}">
        <p14:creationId xmlns:p14="http://schemas.microsoft.com/office/powerpoint/2010/main" val="3590833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enable GitHub Copilot in VS Code, you need to go to your settings and enable the extension.</a:t>
            </a:r>
          </a:p>
        </p:txBody>
      </p:sp>
      <p:sp>
        <p:nvSpPr>
          <p:cNvPr id="4" name="Slide Number Placeholder 3"/>
          <p:cNvSpPr>
            <a:spLocks noGrp="1"/>
          </p:cNvSpPr>
          <p:nvPr>
            <p:ph type="sldNum" sz="quarter" idx="5"/>
          </p:nvPr>
        </p:nvSpPr>
        <p:spPr/>
        <p:txBody>
          <a:bodyPr/>
          <a:lstStyle/>
          <a:p>
            <a:fld id="{B9C62E6D-E52B-46AB-8417-C333B56C77E4}" type="slidenum">
              <a:rPr lang="en-US" smtClean="0"/>
              <a:t>23</a:t>
            </a:fld>
            <a:endParaRPr lang="en-US"/>
          </a:p>
        </p:txBody>
      </p:sp>
    </p:spTree>
    <p:extLst>
      <p:ext uri="{BB962C8B-B14F-4D97-AF65-F5344CB8AC3E}">
        <p14:creationId xmlns:p14="http://schemas.microsoft.com/office/powerpoint/2010/main" val="355424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with creating a GitHub account, then move on to setting up Git, creating a new repository, cloning a repository, using basic Git commands, and finally, using GitHub Copilot.</a:t>
            </a:r>
          </a:p>
        </p:txBody>
      </p:sp>
      <p:sp>
        <p:nvSpPr>
          <p:cNvPr id="4" name="Slide Number Placeholder 3"/>
          <p:cNvSpPr>
            <a:spLocks noGrp="1"/>
          </p:cNvSpPr>
          <p:nvPr>
            <p:ph type="sldNum" sz="quarter" idx="5"/>
          </p:nvPr>
        </p:nvSpPr>
        <p:spPr/>
        <p:txBody>
          <a:bodyPr/>
          <a:lstStyle/>
          <a:p>
            <a:fld id="{B9C62E6D-E52B-46AB-8417-C333B56C77E4}" type="slidenum">
              <a:rPr lang="en-US" smtClean="0"/>
              <a:t>2</a:t>
            </a:fld>
            <a:endParaRPr lang="en-US"/>
          </a:p>
        </p:txBody>
      </p:sp>
    </p:spTree>
    <p:extLst>
      <p:ext uri="{BB962C8B-B14F-4D97-AF65-F5344CB8AC3E}">
        <p14:creationId xmlns:p14="http://schemas.microsoft.com/office/powerpoint/2010/main" val="1737219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is a powerful platform for collaborating on code and managing software projects. By following these 6 steps, you can get started with GitHub and start contributing to open source projects or building your own applications.</a:t>
            </a:r>
          </a:p>
        </p:txBody>
      </p:sp>
      <p:sp>
        <p:nvSpPr>
          <p:cNvPr id="4" name="Slide Number Placeholder 3"/>
          <p:cNvSpPr>
            <a:spLocks noGrp="1"/>
          </p:cNvSpPr>
          <p:nvPr>
            <p:ph type="sldNum" sz="quarter" idx="5"/>
          </p:nvPr>
        </p:nvSpPr>
        <p:spPr/>
        <p:txBody>
          <a:bodyPr/>
          <a:lstStyle/>
          <a:p>
            <a:fld id="{B9C62E6D-E52B-46AB-8417-C333B56C77E4}" type="slidenum">
              <a:rPr lang="en-US" smtClean="0"/>
              <a:t>24</a:t>
            </a:fld>
            <a:endParaRPr lang="en-US"/>
          </a:p>
        </p:txBody>
      </p:sp>
    </p:spTree>
    <p:extLst>
      <p:ext uri="{BB962C8B-B14F-4D97-AF65-F5344CB8AC3E}">
        <p14:creationId xmlns:p14="http://schemas.microsoft.com/office/powerpoint/2010/main" val="1823757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step to getting started with GitHub is to create an account. You can sign up at GitHub.com by filling in your details and choosing a username and password.</a:t>
            </a:r>
          </a:p>
        </p:txBody>
      </p:sp>
      <p:sp>
        <p:nvSpPr>
          <p:cNvPr id="4" name="Slide Number Placeholder 3"/>
          <p:cNvSpPr>
            <a:spLocks noGrp="1"/>
          </p:cNvSpPr>
          <p:nvPr>
            <p:ph type="sldNum" sz="quarter" idx="5"/>
          </p:nvPr>
        </p:nvSpPr>
        <p:spPr/>
        <p:txBody>
          <a:bodyPr/>
          <a:lstStyle/>
          <a:p>
            <a:fld id="{B9C62E6D-E52B-46AB-8417-C333B56C77E4}" type="slidenum">
              <a:rPr lang="en-US" smtClean="0"/>
              <a:t>3</a:t>
            </a:fld>
            <a:endParaRPr lang="en-US"/>
          </a:p>
        </p:txBody>
      </p:sp>
    </p:spTree>
    <p:extLst>
      <p:ext uri="{BB962C8B-B14F-4D97-AF65-F5344CB8AC3E}">
        <p14:creationId xmlns:p14="http://schemas.microsoft.com/office/powerpoint/2010/main" val="1736000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 is a version control system that allows you to track changes to your code. To set up Git, you need to download and install Git, and configure it with your name and email address.</a:t>
            </a:r>
          </a:p>
        </p:txBody>
      </p:sp>
      <p:sp>
        <p:nvSpPr>
          <p:cNvPr id="4" name="Slide Number Placeholder 3"/>
          <p:cNvSpPr>
            <a:spLocks noGrp="1"/>
          </p:cNvSpPr>
          <p:nvPr>
            <p:ph type="sldNum" sz="quarter" idx="5"/>
          </p:nvPr>
        </p:nvSpPr>
        <p:spPr/>
        <p:txBody>
          <a:bodyPr/>
          <a:lstStyle/>
          <a:p>
            <a:fld id="{B9C62E6D-E52B-46AB-8417-C333B56C77E4}" type="slidenum">
              <a:rPr lang="en-US" smtClean="0"/>
              <a:t>4</a:t>
            </a:fld>
            <a:endParaRPr lang="en-US"/>
          </a:p>
        </p:txBody>
      </p:sp>
    </p:spTree>
    <p:extLst>
      <p:ext uri="{BB962C8B-B14F-4D97-AF65-F5344CB8AC3E}">
        <p14:creationId xmlns:p14="http://schemas.microsoft.com/office/powerpoint/2010/main" val="641880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download Git from the Git Downloads page on the official Git website.</a:t>
            </a:r>
          </a:p>
        </p:txBody>
      </p:sp>
      <p:sp>
        <p:nvSpPr>
          <p:cNvPr id="4" name="Slide Number Placeholder 3"/>
          <p:cNvSpPr>
            <a:spLocks noGrp="1"/>
          </p:cNvSpPr>
          <p:nvPr>
            <p:ph type="sldNum" sz="quarter" idx="5"/>
          </p:nvPr>
        </p:nvSpPr>
        <p:spPr/>
        <p:txBody>
          <a:bodyPr/>
          <a:lstStyle/>
          <a:p>
            <a:fld id="{B9C62E6D-E52B-46AB-8417-C333B56C77E4}" type="slidenum">
              <a:rPr lang="en-US" smtClean="0"/>
              <a:t>5</a:t>
            </a:fld>
            <a:endParaRPr lang="en-US"/>
          </a:p>
        </p:txBody>
      </p:sp>
    </p:spTree>
    <p:extLst>
      <p:ext uri="{BB962C8B-B14F-4D97-AF65-F5344CB8AC3E}">
        <p14:creationId xmlns:p14="http://schemas.microsoft.com/office/powerpoint/2010/main" val="3274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installing Git, you need to configure it with your name and email address. This allows Git to associate your changes with your identity.</a:t>
            </a:r>
          </a:p>
        </p:txBody>
      </p:sp>
      <p:sp>
        <p:nvSpPr>
          <p:cNvPr id="4" name="Slide Number Placeholder 3"/>
          <p:cNvSpPr>
            <a:spLocks noGrp="1"/>
          </p:cNvSpPr>
          <p:nvPr>
            <p:ph type="sldNum" sz="quarter" idx="5"/>
          </p:nvPr>
        </p:nvSpPr>
        <p:spPr/>
        <p:txBody>
          <a:bodyPr/>
          <a:lstStyle/>
          <a:p>
            <a:fld id="{B9C62E6D-E52B-46AB-8417-C333B56C77E4}" type="slidenum">
              <a:rPr lang="en-US" smtClean="0"/>
              <a:t>6</a:t>
            </a:fld>
            <a:endParaRPr lang="en-US"/>
          </a:p>
        </p:txBody>
      </p:sp>
    </p:spTree>
    <p:extLst>
      <p:ext uri="{BB962C8B-B14F-4D97-AF65-F5344CB8AC3E}">
        <p14:creationId xmlns:p14="http://schemas.microsoft.com/office/powerpoint/2010/main" val="1188669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navigate to GitHub, open your web browser and go to the GitHub website.</a:t>
            </a:r>
          </a:p>
        </p:txBody>
      </p:sp>
      <p:sp>
        <p:nvSpPr>
          <p:cNvPr id="4" name="Slide Number Placeholder 3"/>
          <p:cNvSpPr>
            <a:spLocks noGrp="1"/>
          </p:cNvSpPr>
          <p:nvPr>
            <p:ph type="sldNum" sz="quarter" idx="5"/>
          </p:nvPr>
        </p:nvSpPr>
        <p:spPr/>
        <p:txBody>
          <a:bodyPr/>
          <a:lstStyle/>
          <a:p>
            <a:fld id="{B9C62E6D-E52B-46AB-8417-C333B56C77E4}" type="slidenum">
              <a:rPr lang="en-US" smtClean="0"/>
              <a:t>7</a:t>
            </a:fld>
            <a:endParaRPr lang="en-US"/>
          </a:p>
        </p:txBody>
      </p:sp>
    </p:spTree>
    <p:extLst>
      <p:ext uri="{BB962C8B-B14F-4D97-AF65-F5344CB8AC3E}">
        <p14:creationId xmlns:p14="http://schemas.microsoft.com/office/powerpoint/2010/main" val="3203853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are logged in to GitHub, you can click the 'New Repository' button on your dashboard to create a new repository.</a:t>
            </a:r>
          </a:p>
        </p:txBody>
      </p:sp>
      <p:sp>
        <p:nvSpPr>
          <p:cNvPr id="4" name="Slide Number Placeholder 3"/>
          <p:cNvSpPr>
            <a:spLocks noGrp="1"/>
          </p:cNvSpPr>
          <p:nvPr>
            <p:ph type="sldNum" sz="quarter" idx="5"/>
          </p:nvPr>
        </p:nvSpPr>
        <p:spPr/>
        <p:txBody>
          <a:bodyPr/>
          <a:lstStyle/>
          <a:p>
            <a:fld id="{B9C62E6D-E52B-46AB-8417-C333B56C77E4}" type="slidenum">
              <a:rPr lang="en-US" smtClean="0"/>
              <a:t>8</a:t>
            </a:fld>
            <a:endParaRPr lang="en-US"/>
          </a:p>
        </p:txBody>
      </p:sp>
    </p:spTree>
    <p:extLst>
      <p:ext uri="{BB962C8B-B14F-4D97-AF65-F5344CB8AC3E}">
        <p14:creationId xmlns:p14="http://schemas.microsoft.com/office/powerpoint/2010/main" val="168443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will need to fill in the details of your new repository, such as the name, description, and visibility. Then, you can create the repository.</a:t>
            </a:r>
          </a:p>
        </p:txBody>
      </p:sp>
      <p:sp>
        <p:nvSpPr>
          <p:cNvPr id="4" name="Slide Number Placeholder 3"/>
          <p:cNvSpPr>
            <a:spLocks noGrp="1"/>
          </p:cNvSpPr>
          <p:nvPr>
            <p:ph type="sldNum" sz="quarter" idx="5"/>
          </p:nvPr>
        </p:nvSpPr>
        <p:spPr/>
        <p:txBody>
          <a:bodyPr/>
          <a:lstStyle/>
          <a:p>
            <a:fld id="{B9C62E6D-E52B-46AB-8417-C333B56C77E4}" type="slidenum">
              <a:rPr lang="en-US" smtClean="0"/>
              <a:t>9</a:t>
            </a:fld>
            <a:endParaRPr lang="en-US"/>
          </a:p>
        </p:txBody>
      </p:sp>
    </p:spTree>
    <p:extLst>
      <p:ext uri="{BB962C8B-B14F-4D97-AF65-F5344CB8AC3E}">
        <p14:creationId xmlns:p14="http://schemas.microsoft.com/office/powerpoint/2010/main" val="2468704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6/5/2025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56487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6/5/2025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12523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6/5/2025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640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6/5/2025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1608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6/5/2025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064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6/5/2025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43448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6/5/2025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41320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6/5/2025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8863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6/5/2025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92605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6/5/2025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1936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6/5/2025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54620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6/5/2025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411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github.com/yourusername/repositoryname.gi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RZGeaHPoaw&amp;t=11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youtube.com/watch?v=Oaj3RBIoGFc&amp;t=10s" TargetMode="External"/><Relationship Id="rId4" Type="http://schemas.openxmlformats.org/officeDocument/2006/relationships/hyperlink" Target="https://www.youtube.com/watch?v=8Dd7KRpKea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github.com/en/desktop/installing-and-authenticating-to-github-desktop/installing-github-desktop"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www.git-scm.com/download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2CE2D12-6334-4E9B-FE9B-77636C88BCBB}"/>
              </a:ext>
            </a:extLst>
          </p:cNvPr>
          <p:cNvSpPr>
            <a:spLocks noGrp="1"/>
          </p:cNvSpPr>
          <p:nvPr>
            <p:ph type="subTitle" idx="1"/>
          </p:nvPr>
        </p:nvSpPr>
        <p:spPr>
          <a:xfrm>
            <a:off x="7535756" y="5046281"/>
            <a:ext cx="4308672" cy="1172408"/>
          </a:xfrm>
        </p:spPr>
        <p:txBody>
          <a:bodyPr anchor="t">
            <a:normAutofit/>
          </a:bodyPr>
          <a:lstStyle/>
          <a:p>
            <a:r>
              <a:rPr lang="en-US" dirty="0"/>
              <a:t>Easy Steps to Start with GitHub</a:t>
            </a:r>
          </a:p>
        </p:txBody>
      </p:sp>
      <p:cxnSp>
        <p:nvCxnSpPr>
          <p:cNvPr id="11" name="Straight Connector 10">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B09ABCC-A7F0-625A-6AA6-224502A80833}"/>
              </a:ext>
            </a:extLst>
          </p:cNvPr>
          <p:cNvPicPr>
            <a:picLocks noChangeAspect="1"/>
          </p:cNvPicPr>
          <p:nvPr/>
        </p:nvPicPr>
        <p:blipFill>
          <a:blip r:embed="rId3"/>
          <a:stretch>
            <a:fillRect/>
          </a:stretch>
        </p:blipFill>
        <p:spPr>
          <a:xfrm>
            <a:off x="907626" y="747685"/>
            <a:ext cx="8451158" cy="4227693"/>
          </a:xfrm>
          <a:prstGeom prst="rect">
            <a:avLst/>
          </a:prstGeom>
        </p:spPr>
      </p:pic>
    </p:spTree>
    <p:extLst>
      <p:ext uri="{BB962C8B-B14F-4D97-AF65-F5344CB8AC3E}">
        <p14:creationId xmlns:p14="http://schemas.microsoft.com/office/powerpoint/2010/main" val="132293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6C181CF-6100-7C66-5F88-16C52C884538}"/>
              </a:ext>
            </a:extLst>
          </p:cNvPr>
          <p:cNvPicPr>
            <a:picLocks noChangeAspect="1"/>
          </p:cNvPicPr>
          <p:nvPr/>
        </p:nvPicPr>
        <p:blipFill rotWithShape="1">
          <a:blip r:embed="rId3"/>
          <a:srcRect r="-1" b="17901"/>
          <a:stretch/>
        </p:blipFill>
        <p:spPr>
          <a:xfrm>
            <a:off x="5873730" y="914400"/>
            <a:ext cx="5464830" cy="4486529"/>
          </a:xfrm>
          <a:prstGeom prst="rect">
            <a:avLst/>
          </a:prstGeom>
        </p:spPr>
      </p:pic>
      <p:cxnSp>
        <p:nvCxnSpPr>
          <p:cNvPr id="15" name="Straight Connector 14">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4BB7A7B-AA7D-3A39-D373-AFB11B54E026}"/>
              </a:ext>
            </a:extLst>
          </p:cNvPr>
          <p:cNvSpPr>
            <a:spLocks noGrp="1"/>
          </p:cNvSpPr>
          <p:nvPr>
            <p:ph type="title"/>
          </p:nvPr>
        </p:nvSpPr>
        <p:spPr>
          <a:xfrm>
            <a:off x="640079" y="914400"/>
            <a:ext cx="4261104" cy="1097280"/>
          </a:xfrm>
        </p:spPr>
        <p:txBody>
          <a:bodyPr anchor="t">
            <a:normAutofit/>
          </a:bodyPr>
          <a:lstStyle/>
          <a:p>
            <a:pPr>
              <a:lnSpc>
                <a:spcPct val="90000"/>
              </a:lnSpc>
            </a:pPr>
            <a:r>
              <a:rPr lang="en-US" sz="3600"/>
              <a:t>Cloning a Repository</a:t>
            </a:r>
          </a:p>
        </p:txBody>
      </p:sp>
      <p:sp>
        <p:nvSpPr>
          <p:cNvPr id="3" name="Content Placeholder 2">
            <a:extLst>
              <a:ext uri="{FF2B5EF4-FFF2-40B4-BE49-F238E27FC236}">
                <a16:creationId xmlns:a16="http://schemas.microsoft.com/office/drawing/2014/main" id="{1B4D7C2B-A521-2F88-CA02-CF87AADB5A39}"/>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endParaRPr lang="en-US" b="1" dirty="0"/>
          </a:p>
          <a:p>
            <a:pPr marL="0" lvl="1" indent="0">
              <a:buNone/>
            </a:pPr>
            <a:r>
              <a:rPr lang="en-US"/>
              <a:t>After creating a repository on GitHub, you can clone it to your local machine using Git. Cloning creates a copy of the code in your local system that you can modify and push back to the remote repository.</a:t>
            </a:r>
          </a:p>
        </p:txBody>
      </p:sp>
    </p:spTree>
    <p:extLst>
      <p:ext uri="{BB962C8B-B14F-4D97-AF65-F5344CB8AC3E}">
        <p14:creationId xmlns:p14="http://schemas.microsoft.com/office/powerpoint/2010/main" val="125393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9F4903E-CD27-455A-AC4B-C278035AA1F7}"/>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7502" r="1" b="1"/>
          <a:stretch/>
        </p:blipFill>
        <p:spPr>
          <a:xfrm>
            <a:off x="20" y="914399"/>
            <a:ext cx="4416532" cy="5353523"/>
          </a:xfrm>
          <a:prstGeom prst="rect">
            <a:avLst/>
          </a:prstGeom>
        </p:spPr>
      </p:pic>
      <p:cxnSp>
        <p:nvCxnSpPr>
          <p:cNvPr id="27" name="Straight Connector 26">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CAD9F7-85EE-0E4E-1233-764C3E3D697D}"/>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1900" dirty="0"/>
              <a:t>Command: git clone </a:t>
            </a:r>
            <a:r>
              <a:rPr lang="en-US" sz="1900" dirty="0">
                <a:hlinkClick r:id="rId4"/>
              </a:rPr>
              <a:t>https://github.com/yourusername/repositoryname.git</a:t>
            </a:r>
            <a:br>
              <a:rPr lang="en-US" sz="1900" dirty="0"/>
            </a:br>
            <a:endParaRPr lang="en-US" sz="1900" dirty="0"/>
          </a:p>
        </p:txBody>
      </p:sp>
      <p:sp>
        <p:nvSpPr>
          <p:cNvPr id="4" name="Content Placeholder 3">
            <a:extLst>
              <a:ext uri="{FF2B5EF4-FFF2-40B4-BE49-F238E27FC236}">
                <a16:creationId xmlns:a16="http://schemas.microsoft.com/office/drawing/2014/main" id="{6D4B9743-ADA0-5655-85B6-42E826B9C81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b="1"/>
              <a:t>Cloning a Repository</a:t>
            </a:r>
          </a:p>
          <a:p>
            <a:pPr marL="0" lvl="1" indent="0">
              <a:buNone/>
            </a:pPr>
            <a:r>
              <a:rPr lang="en-US"/>
              <a:t>To </a:t>
            </a:r>
            <a:r>
              <a:rPr lang="en-US" dirty="0"/>
              <a:t>clone a repository, you can use the 'git clone' command followed by the URL of your repository. This will create a local copy of the repository on your machine.</a:t>
            </a:r>
          </a:p>
          <a:p>
            <a:pPr marL="0" indent="0">
              <a:spcBef>
                <a:spcPts val="2500"/>
              </a:spcBef>
              <a:buNone/>
            </a:pPr>
            <a:r>
              <a:rPr lang="en-US" b="1"/>
              <a:t>URL of Repository</a:t>
            </a:r>
          </a:p>
          <a:p>
            <a:pPr marL="0" lvl="1" indent="0">
              <a:buNone/>
            </a:pPr>
            <a:r>
              <a:rPr lang="en-US"/>
              <a:t>When </a:t>
            </a:r>
            <a:r>
              <a:rPr lang="en-US" dirty="0"/>
              <a:t>cloning a repository, you need to specify the URL of the repository. This URL can be found on the repository's page on GitHub or another version control system.</a:t>
            </a:r>
          </a:p>
        </p:txBody>
      </p:sp>
    </p:spTree>
    <p:extLst>
      <p:ext uri="{BB962C8B-B14F-4D97-AF65-F5344CB8AC3E}">
        <p14:creationId xmlns:p14="http://schemas.microsoft.com/office/powerpoint/2010/main" val="101338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9A352-096C-8F24-F046-31AC4FC2DB8E}"/>
              </a:ext>
            </a:extLst>
          </p:cNvPr>
          <p:cNvSpPr>
            <a:spLocks noGrp="1"/>
          </p:cNvSpPr>
          <p:nvPr>
            <p:ph type="title"/>
          </p:nvPr>
        </p:nvSpPr>
        <p:spPr/>
        <p:txBody>
          <a:bodyPr/>
          <a:lstStyle/>
          <a:p>
            <a:r>
              <a:rPr lang="en-US" dirty="0"/>
              <a:t>Cloning a GitHub repository allows you to:</a:t>
            </a:r>
          </a:p>
        </p:txBody>
      </p:sp>
      <p:sp>
        <p:nvSpPr>
          <p:cNvPr id="3" name="Content Placeholder 2">
            <a:extLst>
              <a:ext uri="{FF2B5EF4-FFF2-40B4-BE49-F238E27FC236}">
                <a16:creationId xmlns:a16="http://schemas.microsoft.com/office/drawing/2014/main" id="{484972F9-6068-A3D0-B3DF-CF1ABBCEB83F}"/>
              </a:ext>
            </a:extLst>
          </p:cNvPr>
          <p:cNvSpPr>
            <a:spLocks noGrp="1"/>
          </p:cNvSpPr>
          <p:nvPr>
            <p:ph sz="half" idx="1"/>
          </p:nvPr>
        </p:nvSpPr>
        <p:spPr/>
        <p:txBody>
          <a:bodyPr>
            <a:normAutofit lnSpcReduction="10000"/>
          </a:bodyPr>
          <a:lstStyle/>
          <a:p>
            <a:r>
              <a:rPr lang="en-US" dirty="0">
                <a:solidFill>
                  <a:schemeClr val="accent1">
                    <a:lumMod val="60000"/>
                    <a:lumOff val="40000"/>
                  </a:schemeClr>
                </a:solidFill>
              </a:rPr>
              <a:t>Access the Latest Code</a:t>
            </a:r>
            <a:r>
              <a:rPr lang="en-US" dirty="0"/>
              <a:t>: Get the most recent codebase version.</a:t>
            </a:r>
          </a:p>
          <a:p>
            <a:r>
              <a:rPr lang="en-US" dirty="0">
                <a:solidFill>
                  <a:schemeClr val="accent1">
                    <a:lumMod val="60000"/>
                    <a:lumOff val="40000"/>
                  </a:schemeClr>
                </a:solidFill>
              </a:rPr>
              <a:t>Work Locally</a:t>
            </a:r>
            <a:r>
              <a:rPr lang="en-US" dirty="0"/>
              <a:t>: Develop, test, and modify code on your local machine or preferred Integrated Development Environment (IDE) like </a:t>
            </a:r>
            <a:r>
              <a:rPr lang="en-US" dirty="0" err="1"/>
              <a:t>Colab</a:t>
            </a:r>
            <a:r>
              <a:rPr lang="en-US" dirty="0"/>
              <a:t> or </a:t>
            </a:r>
            <a:r>
              <a:rPr lang="en-US" dirty="0" err="1"/>
              <a:t>Sagemaker</a:t>
            </a:r>
            <a:r>
              <a:rPr lang="en-US" dirty="0"/>
              <a:t> Studio Lab.</a:t>
            </a:r>
          </a:p>
          <a:p>
            <a:r>
              <a:rPr lang="en-US" dirty="0">
                <a:solidFill>
                  <a:schemeClr val="accent1">
                    <a:lumMod val="60000"/>
                    <a:lumOff val="40000"/>
                  </a:schemeClr>
                </a:solidFill>
              </a:rPr>
              <a:t>Version Control</a:t>
            </a:r>
            <a:r>
              <a:rPr lang="en-US" dirty="0"/>
              <a:t>: Track changes, collaborate with others and contribute back to the project.</a:t>
            </a:r>
          </a:p>
        </p:txBody>
      </p:sp>
      <p:pic>
        <p:nvPicPr>
          <p:cNvPr id="6" name="Content Placeholder 5">
            <a:extLst>
              <a:ext uri="{FF2B5EF4-FFF2-40B4-BE49-F238E27FC236}">
                <a16:creationId xmlns:a16="http://schemas.microsoft.com/office/drawing/2014/main" id="{CC0CDD1E-CBA0-A0DE-347F-81029C2E29DE}"/>
              </a:ext>
            </a:extLst>
          </p:cNvPr>
          <p:cNvPicPr>
            <a:picLocks noGrp="1" noChangeAspect="1"/>
          </p:cNvPicPr>
          <p:nvPr>
            <p:ph sz="half" idx="2"/>
          </p:nvPr>
        </p:nvPicPr>
        <p:blipFill>
          <a:blip r:embed="rId2"/>
          <a:stretch>
            <a:fillRect/>
          </a:stretch>
        </p:blipFill>
        <p:spPr>
          <a:xfrm>
            <a:off x="7142162" y="2633663"/>
            <a:ext cx="3565525" cy="3565525"/>
          </a:xfrm>
          <a:prstGeom prst="rect">
            <a:avLst/>
          </a:prstGeom>
        </p:spPr>
      </p:pic>
    </p:spTree>
    <p:extLst>
      <p:ext uri="{BB962C8B-B14F-4D97-AF65-F5344CB8AC3E}">
        <p14:creationId xmlns:p14="http://schemas.microsoft.com/office/powerpoint/2010/main" val="2216326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D015-28B0-1E44-69BD-903DEE825F22}"/>
              </a:ext>
            </a:extLst>
          </p:cNvPr>
          <p:cNvSpPr>
            <a:spLocks noGrp="1"/>
          </p:cNvSpPr>
          <p:nvPr>
            <p:ph type="title"/>
          </p:nvPr>
        </p:nvSpPr>
        <p:spPr>
          <a:xfrm>
            <a:off x="524932" y="342054"/>
            <a:ext cx="10890929" cy="1097280"/>
          </a:xfrm>
        </p:spPr>
        <p:txBody>
          <a:bodyPr/>
          <a:lstStyle/>
          <a:p>
            <a:r>
              <a:rPr lang="en-US" b="1" dirty="0"/>
              <a:t>Using Command Line (Local Machine)</a:t>
            </a:r>
            <a:r>
              <a:rPr lang="en-US" dirty="0"/>
              <a:t>:</a:t>
            </a:r>
          </a:p>
        </p:txBody>
      </p:sp>
      <p:sp>
        <p:nvSpPr>
          <p:cNvPr id="3" name="Content Placeholder 2">
            <a:extLst>
              <a:ext uri="{FF2B5EF4-FFF2-40B4-BE49-F238E27FC236}">
                <a16:creationId xmlns:a16="http://schemas.microsoft.com/office/drawing/2014/main" id="{1BED082F-4A1D-58E5-14D8-9501357D7DFA}"/>
              </a:ext>
            </a:extLst>
          </p:cNvPr>
          <p:cNvSpPr>
            <a:spLocks noGrp="1"/>
          </p:cNvSpPr>
          <p:nvPr>
            <p:ph sz="half" idx="1"/>
          </p:nvPr>
        </p:nvSpPr>
        <p:spPr>
          <a:xfrm>
            <a:off x="599440" y="1849772"/>
            <a:ext cx="5212080" cy="3566160"/>
          </a:xfrm>
        </p:spPr>
        <p:txBody>
          <a:bodyPr/>
          <a:lstStyle/>
          <a:p>
            <a:pPr marL="457200" indent="-457200">
              <a:buFont typeface="+mj-lt"/>
              <a:buAutoNum type="arabicPeriod"/>
            </a:pPr>
            <a:r>
              <a:rPr lang="en-US" sz="1800" dirty="0"/>
              <a:t>Open your terminal (Command Prompt, PowerShell, or terminal on macOS/Linux).</a:t>
            </a:r>
          </a:p>
          <a:p>
            <a:pPr marL="457200" indent="-457200">
              <a:buFont typeface="+mj-lt"/>
              <a:buAutoNum type="arabicPeriod"/>
            </a:pPr>
            <a:r>
              <a:rPr lang="en-US" sz="1800" dirty="0"/>
              <a:t>Navigate to the directory where you want to clone the repository</a:t>
            </a:r>
          </a:p>
          <a:p>
            <a:endParaRPr lang="en-US" dirty="0"/>
          </a:p>
          <a:p>
            <a:endParaRPr lang="en-US" dirty="0"/>
          </a:p>
        </p:txBody>
      </p:sp>
      <p:sp>
        <p:nvSpPr>
          <p:cNvPr id="4" name="Content Placeholder 3">
            <a:extLst>
              <a:ext uri="{FF2B5EF4-FFF2-40B4-BE49-F238E27FC236}">
                <a16:creationId xmlns:a16="http://schemas.microsoft.com/office/drawing/2014/main" id="{76FEE747-5945-1CF6-C041-172FE2318484}"/>
              </a:ext>
            </a:extLst>
          </p:cNvPr>
          <p:cNvSpPr>
            <a:spLocks noGrp="1"/>
          </p:cNvSpPr>
          <p:nvPr>
            <p:ph sz="half" idx="2"/>
          </p:nvPr>
        </p:nvSpPr>
        <p:spPr>
          <a:xfrm>
            <a:off x="7200053" y="2461090"/>
            <a:ext cx="3870368" cy="3056805"/>
          </a:xfrm>
        </p:spPr>
        <p:txBody>
          <a:bodyPr/>
          <a:lstStyle/>
          <a:p>
            <a:endParaRPr lang="en-US" dirty="0"/>
          </a:p>
        </p:txBody>
      </p:sp>
      <p:pic>
        <p:nvPicPr>
          <p:cNvPr id="8" name="Picture 7">
            <a:extLst>
              <a:ext uri="{FF2B5EF4-FFF2-40B4-BE49-F238E27FC236}">
                <a16:creationId xmlns:a16="http://schemas.microsoft.com/office/drawing/2014/main" id="{D68439AC-C94A-2247-0F8E-53496F8EBA2F}"/>
              </a:ext>
            </a:extLst>
          </p:cNvPr>
          <p:cNvPicPr>
            <a:picLocks noChangeAspect="1"/>
          </p:cNvPicPr>
          <p:nvPr/>
        </p:nvPicPr>
        <p:blipFill>
          <a:blip r:embed="rId2"/>
          <a:stretch>
            <a:fillRect/>
          </a:stretch>
        </p:blipFill>
        <p:spPr>
          <a:xfrm>
            <a:off x="524932" y="3528907"/>
            <a:ext cx="5831563" cy="2919307"/>
          </a:xfrm>
          <a:prstGeom prst="rect">
            <a:avLst/>
          </a:prstGeom>
        </p:spPr>
      </p:pic>
    </p:spTree>
    <p:extLst>
      <p:ext uri="{BB962C8B-B14F-4D97-AF65-F5344CB8AC3E}">
        <p14:creationId xmlns:p14="http://schemas.microsoft.com/office/powerpoint/2010/main" val="1247735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DFC7-3DFD-626F-43A2-7FBCFC1171FF}"/>
              </a:ext>
            </a:extLst>
          </p:cNvPr>
          <p:cNvSpPr>
            <a:spLocks noGrp="1"/>
          </p:cNvSpPr>
          <p:nvPr>
            <p:ph type="title"/>
          </p:nvPr>
        </p:nvSpPr>
        <p:spPr>
          <a:xfrm>
            <a:off x="558799" y="294641"/>
            <a:ext cx="10890929" cy="1097280"/>
          </a:xfrm>
        </p:spPr>
        <p:txBody>
          <a:bodyPr/>
          <a:lstStyle/>
          <a:p>
            <a:r>
              <a:rPr lang="en-US" dirty="0"/>
              <a:t>Using Google </a:t>
            </a:r>
            <a:r>
              <a:rPr lang="en-US" dirty="0" err="1"/>
              <a:t>Colab</a:t>
            </a:r>
            <a:endParaRPr lang="en-US" dirty="0"/>
          </a:p>
        </p:txBody>
      </p:sp>
      <p:pic>
        <p:nvPicPr>
          <p:cNvPr id="6" name="Content Placeholder 5">
            <a:extLst>
              <a:ext uri="{FF2B5EF4-FFF2-40B4-BE49-F238E27FC236}">
                <a16:creationId xmlns:a16="http://schemas.microsoft.com/office/drawing/2014/main" id="{DC755AA3-10D5-A76B-7928-F058520FFC29}"/>
              </a:ext>
            </a:extLst>
          </p:cNvPr>
          <p:cNvPicPr>
            <a:picLocks noGrp="1" noChangeAspect="1"/>
          </p:cNvPicPr>
          <p:nvPr>
            <p:ph sz="half" idx="1"/>
          </p:nvPr>
        </p:nvPicPr>
        <p:blipFill rotWithShape="1">
          <a:blip r:embed="rId2"/>
          <a:srcRect b="55839"/>
          <a:stretch/>
        </p:blipFill>
        <p:spPr>
          <a:xfrm>
            <a:off x="636465" y="2082321"/>
            <a:ext cx="7549646" cy="2693358"/>
          </a:xfrm>
        </p:spPr>
      </p:pic>
      <p:sp>
        <p:nvSpPr>
          <p:cNvPr id="4" name="Content Placeholder 3">
            <a:extLst>
              <a:ext uri="{FF2B5EF4-FFF2-40B4-BE49-F238E27FC236}">
                <a16:creationId xmlns:a16="http://schemas.microsoft.com/office/drawing/2014/main" id="{0237417D-22A9-D0FD-67A2-95325ED298C7}"/>
              </a:ext>
            </a:extLst>
          </p:cNvPr>
          <p:cNvSpPr>
            <a:spLocks noGrp="1"/>
          </p:cNvSpPr>
          <p:nvPr>
            <p:ph sz="half" idx="2"/>
          </p:nvPr>
        </p:nvSpPr>
        <p:spPr>
          <a:xfrm>
            <a:off x="8947572" y="2167465"/>
            <a:ext cx="2949195" cy="2413339"/>
          </a:xfrm>
        </p:spPr>
        <p:txBody>
          <a:bodyPr/>
          <a:lstStyle/>
          <a:p>
            <a:endParaRPr lang="en-US" dirty="0"/>
          </a:p>
        </p:txBody>
      </p:sp>
    </p:spTree>
    <p:extLst>
      <p:ext uri="{BB962C8B-B14F-4D97-AF65-F5344CB8AC3E}">
        <p14:creationId xmlns:p14="http://schemas.microsoft.com/office/powerpoint/2010/main" val="286200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636D-BC50-37DB-0633-C9479BF47DA5}"/>
              </a:ext>
            </a:extLst>
          </p:cNvPr>
          <p:cNvSpPr>
            <a:spLocks noGrp="1"/>
          </p:cNvSpPr>
          <p:nvPr>
            <p:ph type="title"/>
          </p:nvPr>
        </p:nvSpPr>
        <p:spPr>
          <a:xfrm>
            <a:off x="639763" y="274321"/>
            <a:ext cx="10890929" cy="1097280"/>
          </a:xfrm>
        </p:spPr>
        <p:txBody>
          <a:bodyPr/>
          <a:lstStyle/>
          <a:p>
            <a:r>
              <a:rPr lang="en-US" b="1" dirty="0"/>
              <a:t>Using </a:t>
            </a:r>
            <a:r>
              <a:rPr lang="en-US" b="1" dirty="0" err="1"/>
              <a:t>Sagemaker</a:t>
            </a:r>
            <a:r>
              <a:rPr lang="en-US" b="1" dirty="0"/>
              <a:t> Studio Lab</a:t>
            </a:r>
            <a:r>
              <a:rPr lang="en-US" dirty="0"/>
              <a:t>:</a:t>
            </a:r>
          </a:p>
        </p:txBody>
      </p:sp>
      <p:pic>
        <p:nvPicPr>
          <p:cNvPr id="6" name="Content Placeholder 5">
            <a:extLst>
              <a:ext uri="{FF2B5EF4-FFF2-40B4-BE49-F238E27FC236}">
                <a16:creationId xmlns:a16="http://schemas.microsoft.com/office/drawing/2014/main" id="{4F2EFB21-F8BE-9A56-9331-C4FE432A26E5}"/>
              </a:ext>
            </a:extLst>
          </p:cNvPr>
          <p:cNvPicPr>
            <a:picLocks noGrp="1" noChangeAspect="1"/>
          </p:cNvPicPr>
          <p:nvPr>
            <p:ph sz="half" idx="1"/>
          </p:nvPr>
        </p:nvPicPr>
        <p:blipFill>
          <a:blip r:embed="rId2"/>
          <a:stretch>
            <a:fillRect/>
          </a:stretch>
        </p:blipFill>
        <p:spPr>
          <a:xfrm>
            <a:off x="754909" y="1659467"/>
            <a:ext cx="7746793" cy="3725755"/>
          </a:xfrm>
        </p:spPr>
      </p:pic>
      <p:sp>
        <p:nvSpPr>
          <p:cNvPr id="4" name="Content Placeholder 3">
            <a:extLst>
              <a:ext uri="{FF2B5EF4-FFF2-40B4-BE49-F238E27FC236}">
                <a16:creationId xmlns:a16="http://schemas.microsoft.com/office/drawing/2014/main" id="{2E7A119F-7F21-40BF-9E12-9E8214362060}"/>
              </a:ext>
            </a:extLst>
          </p:cNvPr>
          <p:cNvSpPr>
            <a:spLocks noGrp="1"/>
          </p:cNvSpPr>
          <p:nvPr>
            <p:ph sz="half" idx="2"/>
          </p:nvPr>
        </p:nvSpPr>
        <p:spPr>
          <a:xfrm>
            <a:off x="9001759" y="2255519"/>
            <a:ext cx="2838028" cy="2697819"/>
          </a:xfrm>
        </p:spPr>
        <p:txBody>
          <a:bodyPr/>
          <a:lstStyle/>
          <a:p>
            <a:endParaRPr lang="en-US" dirty="0"/>
          </a:p>
        </p:txBody>
      </p:sp>
    </p:spTree>
    <p:extLst>
      <p:ext uri="{BB962C8B-B14F-4D97-AF65-F5344CB8AC3E}">
        <p14:creationId xmlns:p14="http://schemas.microsoft.com/office/powerpoint/2010/main" val="1244551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1868341-8FE1-4FD2-99F4-607BA3B9736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8751" r="875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F14D399-3835-39A1-9490-2A6F96B23896}"/>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Basic Git Commands</a:t>
            </a:r>
          </a:p>
        </p:txBody>
      </p:sp>
      <p:sp>
        <p:nvSpPr>
          <p:cNvPr id="4" name="Content Placeholder 3">
            <a:extLst>
              <a:ext uri="{FF2B5EF4-FFF2-40B4-BE49-F238E27FC236}">
                <a16:creationId xmlns:a16="http://schemas.microsoft.com/office/drawing/2014/main" id="{3B0381BB-4779-49F7-F1DB-2CDF0A06010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800" b="1" dirty="0"/>
              <a:t>git </a:t>
            </a:r>
            <a:r>
              <a:rPr lang="en-US" sz="1800" b="1" dirty="0" err="1"/>
              <a:t>init</a:t>
            </a:r>
            <a:endParaRPr lang="en-US" sz="1800" b="1" dirty="0"/>
          </a:p>
          <a:p>
            <a:pPr marL="0" lvl="1" indent="0">
              <a:buNone/>
            </a:pPr>
            <a:r>
              <a:rPr lang="en-US" dirty="0"/>
              <a:t>The 'git </a:t>
            </a:r>
            <a:r>
              <a:rPr lang="en-US" dirty="0" err="1"/>
              <a:t>init</a:t>
            </a:r>
            <a:r>
              <a:rPr lang="en-US" dirty="0"/>
              <a:t>' command is used to initialize a new Git repository.</a:t>
            </a:r>
          </a:p>
          <a:p>
            <a:pPr marL="0" indent="0">
              <a:spcBef>
                <a:spcPts val="2500"/>
              </a:spcBef>
              <a:buNone/>
            </a:pPr>
            <a:r>
              <a:rPr lang="en-US" sz="1800" b="1" dirty="0"/>
              <a:t>git add</a:t>
            </a:r>
          </a:p>
          <a:p>
            <a:pPr marL="0" lvl="1" indent="0">
              <a:buNone/>
            </a:pPr>
            <a:r>
              <a:rPr lang="en-US" dirty="0"/>
              <a:t>The 'git add' command is used to add changes to the staging area for the next commit.</a:t>
            </a:r>
          </a:p>
          <a:p>
            <a:pPr marL="0" indent="0">
              <a:spcBef>
                <a:spcPts val="2500"/>
              </a:spcBef>
              <a:buNone/>
            </a:pPr>
            <a:r>
              <a:rPr lang="en-US" sz="1800" b="1" dirty="0"/>
              <a:t>git commit</a:t>
            </a:r>
          </a:p>
          <a:p>
            <a:pPr marL="0" lvl="1" indent="0">
              <a:buNone/>
            </a:pPr>
            <a:r>
              <a:rPr lang="en-US" dirty="0"/>
              <a:t>The 'git commit' command is used to save changes to the local repository.</a:t>
            </a:r>
          </a:p>
        </p:txBody>
      </p:sp>
    </p:spTree>
    <p:extLst>
      <p:ext uri="{BB962C8B-B14F-4D97-AF65-F5344CB8AC3E}">
        <p14:creationId xmlns:p14="http://schemas.microsoft.com/office/powerpoint/2010/main" val="2274071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1A14A-E764-3273-FA12-6043BABE38CB}"/>
              </a:ext>
            </a:extLst>
          </p:cNvPr>
          <p:cNvSpPr>
            <a:spLocks noGrp="1"/>
          </p:cNvSpPr>
          <p:nvPr>
            <p:ph type="title"/>
          </p:nvPr>
        </p:nvSpPr>
        <p:spPr>
          <a:xfrm>
            <a:off x="5793149" y="1371600"/>
            <a:ext cx="5737859" cy="1097280"/>
          </a:xfrm>
        </p:spPr>
        <p:txBody>
          <a:bodyPr vert="horz" lIns="91440" tIns="45720" rIns="91440" bIns="45720" rtlCol="0" anchor="t">
            <a:normAutofit/>
          </a:bodyPr>
          <a:lstStyle/>
          <a:p>
            <a:pPr>
              <a:lnSpc>
                <a:spcPct val="90000"/>
              </a:lnSpc>
            </a:pPr>
            <a:r>
              <a:rPr lang="en-US" sz="3400"/>
              <a:t>git add .: Add changes to staging area</a:t>
            </a:r>
          </a:p>
        </p:txBody>
      </p:sp>
      <p:sp>
        <p:nvSpPr>
          <p:cNvPr id="4" name="Content Placeholder 3">
            <a:extLst>
              <a:ext uri="{FF2B5EF4-FFF2-40B4-BE49-F238E27FC236}">
                <a16:creationId xmlns:a16="http://schemas.microsoft.com/office/drawing/2014/main" id="{60CA709B-BAAF-3584-F4EF-1803824426B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93149" y="2633236"/>
            <a:ext cx="5737860" cy="3666980"/>
          </a:xfrm>
        </p:spPr>
        <p:txBody>
          <a:bodyPr>
            <a:normAutofit/>
          </a:bodyPr>
          <a:lstStyle/>
          <a:p>
            <a:pPr marL="0" indent="0">
              <a:spcBef>
                <a:spcPts val="2500"/>
              </a:spcBef>
              <a:buNone/>
            </a:pPr>
            <a:endParaRPr lang="en-US" b="1"/>
          </a:p>
          <a:p>
            <a:pPr marL="0" lvl="1" indent="0">
              <a:buNone/>
            </a:pPr>
            <a:r>
              <a:rPr lang="en-US"/>
              <a:t>Staging changes allows you to review your changes before committing them. Use 'git add .' command to stage changes for a commit.</a:t>
            </a:r>
          </a:p>
        </p:txBody>
      </p:sp>
      <p:pic>
        <p:nvPicPr>
          <p:cNvPr id="5" name="Content Placeholder 4">
            <a:extLst>
              <a:ext uri="{FF2B5EF4-FFF2-40B4-BE49-F238E27FC236}">
                <a16:creationId xmlns:a16="http://schemas.microsoft.com/office/drawing/2014/main" id="{430CA4C9-9204-43BB-81B7-6B4C80FB1BB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4636" b="14636"/>
          <a:stretch/>
        </p:blipFill>
        <p:spPr>
          <a:xfrm>
            <a:off x="591311" y="2537336"/>
            <a:ext cx="4343400" cy="3072000"/>
          </a:xfrm>
          <a:prstGeom prst="rect">
            <a:avLst/>
          </a:prstGeom>
        </p:spPr>
      </p:pic>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6630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46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3A4D32A-757D-498C-925F-B38A2FCD6A6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9792" b="9792"/>
          <a:stretch/>
        </p:blipFill>
        <p:spPr>
          <a:xfrm>
            <a:off x="713232" y="1151466"/>
            <a:ext cx="5292756" cy="4256242"/>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EA2CCD-676E-4AFB-4502-80365D71B3CE}"/>
              </a:ext>
            </a:extLst>
          </p:cNvPr>
          <p:cNvSpPr>
            <a:spLocks noGrp="1"/>
          </p:cNvSpPr>
          <p:nvPr>
            <p:ph type="title"/>
          </p:nvPr>
        </p:nvSpPr>
        <p:spPr>
          <a:xfrm>
            <a:off x="6820747" y="914400"/>
            <a:ext cx="4710261" cy="1097280"/>
          </a:xfrm>
        </p:spPr>
        <p:txBody>
          <a:bodyPr vert="horz" lIns="91440" tIns="45720" rIns="91440" bIns="45720" rtlCol="0" anchor="t">
            <a:normAutofit/>
          </a:bodyPr>
          <a:lstStyle/>
          <a:p>
            <a:pPr>
              <a:lnSpc>
                <a:spcPct val="90000"/>
              </a:lnSpc>
            </a:pPr>
            <a:r>
              <a:rPr lang="en-US" sz="2500" dirty="0"/>
              <a:t>git commit -m 'commit message': Commit changes</a:t>
            </a:r>
          </a:p>
        </p:txBody>
      </p:sp>
      <p:sp>
        <p:nvSpPr>
          <p:cNvPr id="4" name="Content Placeholder 3">
            <a:extLst>
              <a:ext uri="{FF2B5EF4-FFF2-40B4-BE49-F238E27FC236}">
                <a16:creationId xmlns:a16="http://schemas.microsoft.com/office/drawing/2014/main" id="{0B6158FA-CFD3-FC90-B565-AD224AD7AE2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19220" y="2176036"/>
            <a:ext cx="4811789" cy="4121887"/>
          </a:xfrm>
        </p:spPr>
        <p:txBody>
          <a:bodyPr>
            <a:normAutofit/>
          </a:bodyPr>
          <a:lstStyle/>
          <a:p>
            <a:pPr marL="0" indent="0">
              <a:spcBef>
                <a:spcPts val="2500"/>
              </a:spcBef>
              <a:buNone/>
            </a:pPr>
            <a:r>
              <a:rPr lang="en-US" sz="1800" b="1" dirty="0"/>
              <a:t>Git Commit Command</a:t>
            </a:r>
          </a:p>
          <a:p>
            <a:pPr marL="0" lvl="1" indent="0">
              <a:buNone/>
            </a:pPr>
            <a:r>
              <a:rPr lang="en-US" dirty="0"/>
              <a:t>Git commit command is used to save changes to your local repository. To commit changes, use the command 'git commit' followed by a commit message that describes the changes you made.</a:t>
            </a:r>
          </a:p>
          <a:p>
            <a:pPr marL="0" indent="0">
              <a:spcBef>
                <a:spcPts val="2500"/>
              </a:spcBef>
              <a:buNone/>
            </a:pPr>
            <a:r>
              <a:rPr lang="en-US" sz="1800" b="1" dirty="0"/>
              <a:t>Commit Message</a:t>
            </a:r>
          </a:p>
          <a:p>
            <a:pPr marL="0" lvl="1" indent="0">
              <a:buNone/>
            </a:pPr>
            <a:r>
              <a:rPr lang="en-US" dirty="0"/>
              <a:t>The commit message is a brief description of the changes you made. It helps other developers understand the changes you made and why you made them.</a:t>
            </a:r>
          </a:p>
        </p:txBody>
      </p:sp>
    </p:spTree>
    <p:extLst>
      <p:ext uri="{BB962C8B-B14F-4D97-AF65-F5344CB8AC3E}">
        <p14:creationId xmlns:p14="http://schemas.microsoft.com/office/powerpoint/2010/main" val="4231054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4A2360-8886-244F-F747-4EAEC66EA101}"/>
              </a:ext>
            </a:extLst>
          </p:cNvPr>
          <p:cNvPicPr>
            <a:picLocks noChangeAspect="1"/>
          </p:cNvPicPr>
          <p:nvPr/>
        </p:nvPicPr>
        <p:blipFill rotWithShape="1">
          <a:blip r:embed="rId3"/>
          <a:srcRect r="17595" b="2"/>
          <a:stretch/>
        </p:blipFill>
        <p:spPr>
          <a:xfrm>
            <a:off x="7776429" y="914400"/>
            <a:ext cx="4414591" cy="5357106"/>
          </a:xfrm>
          <a:prstGeom prst="rect">
            <a:avLst/>
          </a:prstGeom>
        </p:spPr>
      </p:pic>
      <p:cxnSp>
        <p:nvCxnSpPr>
          <p:cNvPr id="15" name="Straight Connector 14">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B9FFCB-AE2C-199F-507E-0FA9DD3EC885}"/>
              </a:ext>
            </a:extLst>
          </p:cNvPr>
          <p:cNvSpPr>
            <a:spLocks noGrp="1"/>
          </p:cNvSpPr>
          <p:nvPr>
            <p:ph type="title"/>
          </p:nvPr>
        </p:nvSpPr>
        <p:spPr>
          <a:xfrm>
            <a:off x="640080" y="914400"/>
            <a:ext cx="6291472" cy="1097280"/>
          </a:xfrm>
        </p:spPr>
        <p:txBody>
          <a:bodyPr anchor="t">
            <a:normAutofit/>
          </a:bodyPr>
          <a:lstStyle/>
          <a:p>
            <a:pPr>
              <a:lnSpc>
                <a:spcPct val="90000"/>
              </a:lnSpc>
            </a:pPr>
            <a:r>
              <a:rPr lang="en-US" sz="3400"/>
              <a:t>git push origin main: Push changes to GitHub</a:t>
            </a:r>
          </a:p>
        </p:txBody>
      </p:sp>
      <p:sp>
        <p:nvSpPr>
          <p:cNvPr id="3" name="Content Placeholder 2">
            <a:extLst>
              <a:ext uri="{FF2B5EF4-FFF2-40B4-BE49-F238E27FC236}">
                <a16:creationId xmlns:a16="http://schemas.microsoft.com/office/drawing/2014/main" id="{74CC9B3C-D9C8-E848-AC78-F53B3F61988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endParaRPr lang="en-US" b="1"/>
          </a:p>
          <a:p>
            <a:pPr marL="0" lvl="1" indent="0">
              <a:buNone/>
            </a:pPr>
            <a:r>
              <a:rPr lang="en-US"/>
              <a:t>To push changes to your GitHub repository, use the 'git push' command followed by the name of your remote repository and branch. This will push your changes to the specified branch and update your repository on GitHub.</a:t>
            </a:r>
          </a:p>
        </p:txBody>
      </p:sp>
    </p:spTree>
    <p:extLst>
      <p:ext uri="{BB962C8B-B14F-4D97-AF65-F5344CB8AC3E}">
        <p14:creationId xmlns:p14="http://schemas.microsoft.com/office/powerpoint/2010/main" val="2276274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a:extLst>
              <a:ext uri="{FF2B5EF4-FFF2-40B4-BE49-F238E27FC236}">
                <a16:creationId xmlns:a16="http://schemas.microsoft.com/office/drawing/2014/main" id="{C49D0870-791B-4649-8C84-8A980475F9DA}"/>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1021" r="21021"/>
          <a:stretch/>
        </p:blipFill>
        <p:spPr>
          <a:xfrm>
            <a:off x="119083" y="2547389"/>
            <a:ext cx="3620813" cy="3571886"/>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373989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ECE75E5-2E5B-E749-2987-3F5AC31A7798}"/>
              </a:ext>
            </a:extLst>
          </p:cNvPr>
          <p:cNvSpPr>
            <a:spLocks noGrp="1"/>
          </p:cNvSpPr>
          <p:nvPr>
            <p:ph type="title"/>
          </p:nvPr>
        </p:nvSpPr>
        <p:spPr>
          <a:xfrm>
            <a:off x="640080" y="914401"/>
            <a:ext cx="3099816" cy="1477817"/>
          </a:xfrm>
        </p:spPr>
        <p:txBody>
          <a:bodyPr vert="horz" lIns="91440" tIns="45720" rIns="91440" bIns="45720" rtlCol="0" anchor="t">
            <a:normAutofit/>
          </a:bodyPr>
          <a:lstStyle/>
          <a:p>
            <a:r>
              <a:rPr lang="en-US" sz="3600" dirty="0"/>
              <a:t>Presentation Overview</a:t>
            </a:r>
          </a:p>
        </p:txBody>
      </p:sp>
      <p:sp>
        <p:nvSpPr>
          <p:cNvPr id="4" name="Content Placeholder 3">
            <a:extLst>
              <a:ext uri="{FF2B5EF4-FFF2-40B4-BE49-F238E27FC236}">
                <a16:creationId xmlns:a16="http://schemas.microsoft.com/office/drawing/2014/main" id="{3238C71B-AD6B-EAC4-08B8-C7706A0FAD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25537" y="1014984"/>
            <a:ext cx="7205472" cy="5288266"/>
          </a:xfrm>
        </p:spPr>
        <p:txBody>
          <a:bodyPr>
            <a:normAutofit/>
          </a:bodyPr>
          <a:lstStyle/>
          <a:p>
            <a:pPr marL="0" indent="0">
              <a:lnSpc>
                <a:spcPct val="110000"/>
              </a:lnSpc>
              <a:spcBef>
                <a:spcPts val="2500"/>
              </a:spcBef>
              <a:buNone/>
            </a:pPr>
            <a:r>
              <a:rPr lang="en-US" sz="1300" b="1" dirty="0">
                <a:solidFill>
                  <a:schemeClr val="accent1">
                    <a:lumMod val="60000"/>
                    <a:lumOff val="40000"/>
                  </a:schemeClr>
                </a:solidFill>
              </a:rPr>
              <a:t>Creating a GitHub Account</a:t>
            </a:r>
          </a:p>
          <a:p>
            <a:pPr marL="0" lvl="1" indent="0">
              <a:lnSpc>
                <a:spcPct val="110000"/>
              </a:lnSpc>
              <a:buNone/>
            </a:pPr>
            <a:r>
              <a:rPr lang="en-US" sz="1300" dirty="0"/>
              <a:t>Creating a GitHub account is the first step in using Git and GitHub. It's easy to create an account, and it gives you access to a wide range of features and tools that are useful for software development.</a:t>
            </a:r>
          </a:p>
          <a:p>
            <a:pPr marL="0" indent="0">
              <a:lnSpc>
                <a:spcPct val="110000"/>
              </a:lnSpc>
              <a:spcBef>
                <a:spcPts val="2500"/>
              </a:spcBef>
              <a:buNone/>
            </a:pPr>
            <a:r>
              <a:rPr lang="en-US" sz="1300" b="1" dirty="0">
                <a:solidFill>
                  <a:schemeClr val="accent1">
                    <a:lumMod val="60000"/>
                    <a:lumOff val="40000"/>
                  </a:schemeClr>
                </a:solidFill>
              </a:rPr>
              <a:t>Setting Up Git</a:t>
            </a:r>
          </a:p>
          <a:p>
            <a:pPr marL="0" lvl="1" indent="0">
              <a:lnSpc>
                <a:spcPct val="110000"/>
              </a:lnSpc>
              <a:buNone/>
            </a:pPr>
            <a:r>
              <a:rPr lang="en-US" sz="1300" dirty="0"/>
              <a:t>Setting up Git is essential for using GitHub. We will cover how to install Git on your computer and configure it for your needs.</a:t>
            </a:r>
          </a:p>
          <a:p>
            <a:pPr marL="0" indent="0">
              <a:lnSpc>
                <a:spcPct val="110000"/>
              </a:lnSpc>
              <a:spcBef>
                <a:spcPts val="2500"/>
              </a:spcBef>
              <a:buNone/>
            </a:pPr>
            <a:r>
              <a:rPr lang="en-US" sz="1300" b="1" dirty="0">
                <a:solidFill>
                  <a:schemeClr val="accent1">
                    <a:lumMod val="60000"/>
                    <a:lumOff val="40000"/>
                  </a:schemeClr>
                </a:solidFill>
              </a:rPr>
              <a:t>Creating a New Repository</a:t>
            </a:r>
          </a:p>
          <a:p>
            <a:pPr marL="0" lvl="1" indent="0">
              <a:lnSpc>
                <a:spcPct val="110000"/>
              </a:lnSpc>
              <a:buNone/>
            </a:pPr>
            <a:r>
              <a:rPr lang="en-US" sz="1300" dirty="0"/>
              <a:t>A repository is a place to store your code and collaborate with others. We will cover how to create a new repository on GitHub and how to push code to it.</a:t>
            </a:r>
          </a:p>
          <a:p>
            <a:pPr marL="0" indent="0">
              <a:lnSpc>
                <a:spcPct val="110000"/>
              </a:lnSpc>
              <a:spcBef>
                <a:spcPts val="2500"/>
              </a:spcBef>
              <a:buNone/>
            </a:pPr>
            <a:r>
              <a:rPr lang="en-US" sz="1300" b="1" dirty="0">
                <a:solidFill>
                  <a:schemeClr val="accent1">
                    <a:lumMod val="60000"/>
                    <a:lumOff val="40000"/>
                  </a:schemeClr>
                </a:solidFill>
              </a:rPr>
              <a:t>Using Basic Git Commands</a:t>
            </a:r>
          </a:p>
          <a:p>
            <a:pPr marL="0" lvl="1" indent="0">
              <a:lnSpc>
                <a:spcPct val="110000"/>
              </a:lnSpc>
              <a:buNone/>
            </a:pPr>
            <a:r>
              <a:rPr lang="en-US" sz="1300" dirty="0"/>
              <a:t>Git has a variety of commands that you can use to work with code. We will cover the most important ones, including add, commit, push, pull, and merge.</a:t>
            </a:r>
          </a:p>
          <a:p>
            <a:pPr marL="0" indent="0">
              <a:lnSpc>
                <a:spcPct val="110000"/>
              </a:lnSpc>
              <a:spcBef>
                <a:spcPts val="2500"/>
              </a:spcBef>
              <a:buNone/>
            </a:pPr>
            <a:r>
              <a:rPr lang="en-US" sz="1300" b="1" dirty="0">
                <a:solidFill>
                  <a:schemeClr val="accent1">
                    <a:lumMod val="60000"/>
                    <a:lumOff val="40000"/>
                  </a:schemeClr>
                </a:solidFill>
              </a:rPr>
              <a:t>Using GitHub Copilot</a:t>
            </a:r>
          </a:p>
          <a:p>
            <a:pPr marL="0" lvl="1" indent="0">
              <a:lnSpc>
                <a:spcPct val="110000"/>
              </a:lnSpc>
              <a:buNone/>
            </a:pPr>
            <a:r>
              <a:rPr lang="en-US" sz="1300" dirty="0"/>
              <a:t>GitHub Copilot is an AI-powered code assistant that can help you write code faster and more efficiently. We will cover how to use it and some of its key features.</a:t>
            </a:r>
          </a:p>
        </p:txBody>
      </p:sp>
    </p:spTree>
    <p:extLst>
      <p:ext uri="{BB962C8B-B14F-4D97-AF65-F5344CB8AC3E}">
        <p14:creationId xmlns:p14="http://schemas.microsoft.com/office/powerpoint/2010/main" val="4216557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C811-659B-B5B2-240C-ED32DB4AF32F}"/>
              </a:ext>
            </a:extLst>
          </p:cNvPr>
          <p:cNvSpPr>
            <a:spLocks noGrp="1"/>
          </p:cNvSpPr>
          <p:nvPr>
            <p:ph type="title"/>
          </p:nvPr>
        </p:nvSpPr>
        <p:spPr/>
        <p:txBody>
          <a:bodyPr vert="horz" lIns="91440" tIns="45720" rIns="91440" bIns="45720" rtlCol="0" anchor="b">
            <a:normAutofit/>
          </a:bodyPr>
          <a:lstStyle/>
          <a:p>
            <a:r>
              <a:rPr lang="en-US" sz="3600"/>
              <a:t>Using GitHub Copilot</a:t>
            </a:r>
          </a:p>
        </p:txBody>
      </p:sp>
      <p:sp>
        <p:nvSpPr>
          <p:cNvPr id="4" name="Content Placeholder 3">
            <a:extLst>
              <a:ext uri="{FF2B5EF4-FFF2-40B4-BE49-F238E27FC236}">
                <a16:creationId xmlns:a16="http://schemas.microsoft.com/office/drawing/2014/main" id="{2BACACAE-0197-5C5F-7B7F-A66CBA316FE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endParaRPr lang="en-US" b="1" dirty="0"/>
          </a:p>
          <a:p>
            <a:pPr marL="0" lvl="1" indent="0">
              <a:buNone/>
            </a:pPr>
            <a:r>
              <a:rPr lang="en-US" sz="2000" dirty="0"/>
              <a:t>GitHub Copilot is an AI-powered code assistant that uses machine learning to help you write code more quickly and efficiently. It can suggest entire lines of code, complete functions, and offer helpful suggestions as you write.</a:t>
            </a:r>
          </a:p>
        </p:txBody>
      </p:sp>
      <p:pic>
        <p:nvPicPr>
          <p:cNvPr id="18" name="Picture 17">
            <a:extLst>
              <a:ext uri="{FF2B5EF4-FFF2-40B4-BE49-F238E27FC236}">
                <a16:creationId xmlns:a16="http://schemas.microsoft.com/office/drawing/2014/main" id="{5C4C3219-CCF5-D8EA-F0EF-C22583B4A90D}"/>
              </a:ext>
            </a:extLst>
          </p:cNvPr>
          <p:cNvPicPr>
            <a:picLocks noChangeAspect="1"/>
          </p:cNvPicPr>
          <p:nvPr/>
        </p:nvPicPr>
        <p:blipFill>
          <a:blip r:embed="rId3"/>
          <a:stretch>
            <a:fillRect/>
          </a:stretch>
        </p:blipFill>
        <p:spPr>
          <a:xfrm>
            <a:off x="7071764" y="4240105"/>
            <a:ext cx="4388312" cy="2297007"/>
          </a:xfrm>
          <a:prstGeom prst="rect">
            <a:avLst/>
          </a:prstGeom>
        </p:spPr>
      </p:pic>
    </p:spTree>
    <p:extLst>
      <p:ext uri="{BB962C8B-B14F-4D97-AF65-F5344CB8AC3E}">
        <p14:creationId xmlns:p14="http://schemas.microsoft.com/office/powerpoint/2010/main" val="1095437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964F77-5085-AFBC-61A3-1CEF5E81DF05}"/>
              </a:ext>
            </a:extLst>
          </p:cNvPr>
          <p:cNvSpPr>
            <a:spLocks noGrp="1"/>
          </p:cNvSpPr>
          <p:nvPr>
            <p:ph type="title"/>
          </p:nvPr>
        </p:nvSpPr>
        <p:spPr>
          <a:xfrm>
            <a:off x="640080" y="914399"/>
            <a:ext cx="10847494" cy="1171069"/>
          </a:xfrm>
        </p:spPr>
        <p:txBody>
          <a:bodyPr vert="horz" lIns="91440" tIns="45720" rIns="91440" bIns="45720" rtlCol="0" anchor="t">
            <a:normAutofit/>
          </a:bodyPr>
          <a:lstStyle/>
          <a:p>
            <a:r>
              <a:rPr lang="en-US"/>
              <a:t>Install Visual Studio Code: VS Code Download</a:t>
            </a:r>
          </a:p>
        </p:txBody>
      </p:sp>
      <p:sp>
        <p:nvSpPr>
          <p:cNvPr id="4" name="Content Placeholder 3">
            <a:extLst>
              <a:ext uri="{FF2B5EF4-FFF2-40B4-BE49-F238E27FC236}">
                <a16:creationId xmlns:a16="http://schemas.microsoft.com/office/drawing/2014/main" id="{8AA16011-0BDA-01D1-8811-8E24753F55B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15150" y="2256287"/>
            <a:ext cx="4563618" cy="3760459"/>
          </a:xfrm>
        </p:spPr>
        <p:txBody>
          <a:bodyPr anchor="t">
            <a:normAutofit/>
          </a:bodyPr>
          <a:lstStyle/>
          <a:p>
            <a:pPr marL="0" indent="0">
              <a:spcBef>
                <a:spcPts val="2500"/>
              </a:spcBef>
              <a:buNone/>
            </a:pPr>
            <a:endParaRPr lang="en-US" b="1"/>
          </a:p>
          <a:p>
            <a:pPr marL="0" lvl="1" indent="0">
              <a:buNone/>
            </a:pPr>
            <a:r>
              <a:rPr lang="en-US"/>
              <a:t>To use GitHub Copilot, you need to install Visual Studio Code, a popular code editor. You can download it from the official VS Code website.</a:t>
            </a:r>
          </a:p>
        </p:txBody>
      </p:sp>
      <p:pic>
        <p:nvPicPr>
          <p:cNvPr id="5" name="Content Placeholder 4" descr="digital technology concept">
            <a:extLst>
              <a:ext uri="{FF2B5EF4-FFF2-40B4-BE49-F238E27FC236}">
                <a16:creationId xmlns:a16="http://schemas.microsoft.com/office/drawing/2014/main" id="{193A267E-4839-4663-9657-9B44DCA2ECF5}"/>
              </a:ext>
            </a:extLst>
          </p:cNvPr>
          <p:cNvPicPr>
            <a:picLocks noGrp="1" noChangeAspect="1"/>
          </p:cNvPicPr>
          <p:nvPr>
            <p:ph sz="half" idx="1"/>
          </p:nvPr>
        </p:nvPicPr>
        <p:blipFill rotWithShape="1">
          <a:blip r:embed="rId3"/>
          <a:srcRect l="20470" r="2" b="2"/>
          <a:stretch/>
        </p:blipFill>
        <p:spPr>
          <a:xfrm>
            <a:off x="849627" y="2256287"/>
            <a:ext cx="4427224" cy="3131305"/>
          </a:xfrm>
          <a:prstGeom prst="rect">
            <a:avLst/>
          </a:prstGeom>
        </p:spPr>
      </p:pic>
      <p:cxnSp>
        <p:nvCxnSpPr>
          <p:cNvPr id="23" name="Straight Connector 22">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129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410AD5-B8F9-574E-75E0-95D70F1B25D9}"/>
              </a:ext>
            </a:extLst>
          </p:cNvPr>
          <p:cNvPicPr>
            <a:picLocks noChangeAspect="1"/>
          </p:cNvPicPr>
          <p:nvPr/>
        </p:nvPicPr>
        <p:blipFill rotWithShape="1">
          <a:blip r:embed="rId3"/>
          <a:srcRect r="11068" b="2"/>
          <a:stretch/>
        </p:blipFill>
        <p:spPr>
          <a:xfrm>
            <a:off x="-2" y="3373121"/>
            <a:ext cx="5303520" cy="3429000"/>
          </a:xfrm>
          <a:prstGeom prst="rect">
            <a:avLst/>
          </a:prstGeom>
        </p:spPr>
      </p:pic>
      <p:pic>
        <p:nvPicPr>
          <p:cNvPr id="4" name="Picture 3">
            <a:extLst>
              <a:ext uri="{FF2B5EF4-FFF2-40B4-BE49-F238E27FC236}">
                <a16:creationId xmlns:a16="http://schemas.microsoft.com/office/drawing/2014/main" id="{A566F560-285B-DFA3-238E-7F6616DB1460}"/>
              </a:ext>
            </a:extLst>
          </p:cNvPr>
          <p:cNvPicPr>
            <a:picLocks noChangeAspect="1"/>
          </p:cNvPicPr>
          <p:nvPr/>
        </p:nvPicPr>
        <p:blipFill rotWithShape="1">
          <a:blip r:embed="rId4"/>
          <a:srcRect r="13000"/>
          <a:stretch/>
        </p:blipFill>
        <p:spPr>
          <a:xfrm>
            <a:off x="-2" y="0"/>
            <a:ext cx="5303520" cy="3429000"/>
          </a:xfrm>
          <a:prstGeom prst="rect">
            <a:avLst/>
          </a:prstGeom>
        </p:spPr>
      </p:pic>
      <p:sp>
        <p:nvSpPr>
          <p:cNvPr id="2" name="Title 1">
            <a:extLst>
              <a:ext uri="{FF2B5EF4-FFF2-40B4-BE49-F238E27FC236}">
                <a16:creationId xmlns:a16="http://schemas.microsoft.com/office/drawing/2014/main" id="{A6EEFB29-9BED-1F6C-EDB8-F92C0384503D}"/>
              </a:ext>
            </a:extLst>
          </p:cNvPr>
          <p:cNvSpPr>
            <a:spLocks noGrp="1"/>
          </p:cNvSpPr>
          <p:nvPr>
            <p:ph type="title"/>
          </p:nvPr>
        </p:nvSpPr>
        <p:spPr>
          <a:xfrm>
            <a:off x="6106657" y="1371600"/>
            <a:ext cx="5424353" cy="1097280"/>
          </a:xfrm>
        </p:spPr>
        <p:txBody>
          <a:bodyPr>
            <a:normAutofit/>
          </a:bodyPr>
          <a:lstStyle/>
          <a:p>
            <a:pPr>
              <a:lnSpc>
                <a:spcPct val="90000"/>
              </a:lnSpc>
            </a:pPr>
            <a:r>
              <a:rPr lang="en-US" sz="2800"/>
              <a:t>Install GitHub Copilot extension from the VS Code marketplace</a:t>
            </a:r>
          </a:p>
        </p:txBody>
      </p:sp>
      <p:sp>
        <p:nvSpPr>
          <p:cNvPr id="3" name="Content Placeholder 2">
            <a:extLst>
              <a:ext uri="{FF2B5EF4-FFF2-40B4-BE49-F238E27FC236}">
                <a16:creationId xmlns:a16="http://schemas.microsoft.com/office/drawing/2014/main" id="{B822BD55-1666-493A-1867-4FD4BCEC61C3}"/>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06656" y="2633236"/>
            <a:ext cx="5424353" cy="3664681"/>
          </a:xfrm>
        </p:spPr>
        <p:txBody>
          <a:bodyPr>
            <a:normAutofit/>
          </a:bodyPr>
          <a:lstStyle/>
          <a:p>
            <a:pPr marL="0" indent="0">
              <a:spcBef>
                <a:spcPts val="2500"/>
              </a:spcBef>
              <a:buNone/>
            </a:pPr>
            <a:endParaRPr lang="en-US" b="1" dirty="0"/>
          </a:p>
          <a:p>
            <a:pPr marL="0" lvl="1" indent="0">
              <a:buNone/>
            </a:pPr>
            <a:r>
              <a:rPr lang="en-US" dirty="0"/>
              <a:t>To install GitHub Copilot extension, open VS Code and go to the extension marketplace. Search for GitHub Copilot and click install. The extension will be installed automatically.</a:t>
            </a:r>
          </a:p>
        </p:txBody>
      </p:sp>
      <p:cxnSp>
        <p:nvCxnSpPr>
          <p:cNvPr id="22" name="Straight Connector 21">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90741"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35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DAF7C93-9107-4984-80FE-7AA679E3D8C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8150" r="8150"/>
          <a:stretch/>
        </p:blipFill>
        <p:spPr>
          <a:xfrm>
            <a:off x="128244" y="616989"/>
            <a:ext cx="8099508"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BA381AD-9D7E-9CF9-A687-4FEB140C3F25}"/>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300"/>
              <a:t>Enable Copilot in your VS Code settings</a:t>
            </a:r>
          </a:p>
        </p:txBody>
      </p:sp>
      <p:sp>
        <p:nvSpPr>
          <p:cNvPr id="4" name="Content Placeholder 3">
            <a:extLst>
              <a:ext uri="{FF2B5EF4-FFF2-40B4-BE49-F238E27FC236}">
                <a16:creationId xmlns:a16="http://schemas.microsoft.com/office/drawing/2014/main" id="{2995A607-F1B3-F3FF-EF30-85FEACE4892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spcBef>
                <a:spcPts val="2500"/>
              </a:spcBef>
              <a:buNone/>
            </a:pPr>
            <a:endParaRPr lang="en-US" sz="1400" b="1"/>
          </a:p>
          <a:p>
            <a:pPr marL="0" lvl="1" indent="0">
              <a:buNone/>
            </a:pPr>
            <a:r>
              <a:rPr lang="en-US" sz="1400"/>
              <a:t>To enable GitHub Copilot in VS Code, go to the settings and enable the extension. Once enabled, you can start using Copilot to generate code snippets.</a:t>
            </a:r>
          </a:p>
        </p:txBody>
      </p:sp>
    </p:spTree>
    <p:extLst>
      <p:ext uri="{BB962C8B-B14F-4D97-AF65-F5344CB8AC3E}">
        <p14:creationId xmlns:p14="http://schemas.microsoft.com/office/powerpoint/2010/main" val="1141548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3B6F-0504-39A2-DBF9-AB96EB131FF9}"/>
              </a:ext>
            </a:extLst>
          </p:cNvPr>
          <p:cNvSpPr>
            <a:spLocks noGrp="1"/>
          </p:cNvSpPr>
          <p:nvPr>
            <p:ph type="title"/>
          </p:nvPr>
        </p:nvSpPr>
        <p:spPr>
          <a:xfrm>
            <a:off x="640079" y="0"/>
            <a:ext cx="10890929" cy="1097280"/>
          </a:xfrm>
        </p:spPr>
        <p:txBody>
          <a:bodyPr vert="horz" lIns="91440" tIns="45720" rIns="91440" bIns="45720" rtlCol="0" anchor="b">
            <a:normAutofit/>
          </a:bodyPr>
          <a:lstStyle/>
          <a:p>
            <a:r>
              <a:rPr lang="en-US" sz="3600" dirty="0"/>
              <a:t>Conclusion</a:t>
            </a:r>
          </a:p>
        </p:txBody>
      </p:sp>
      <p:sp>
        <p:nvSpPr>
          <p:cNvPr id="4" name="Content Placeholder 3">
            <a:extLst>
              <a:ext uri="{FF2B5EF4-FFF2-40B4-BE49-F238E27FC236}">
                <a16:creationId xmlns:a16="http://schemas.microsoft.com/office/drawing/2014/main" id="{987458C6-1697-4517-FFFC-20CF74C2F3F9}"/>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2666" y="1468458"/>
            <a:ext cx="9723121" cy="3566160"/>
          </a:xfrm>
        </p:spPr>
        <p:txBody>
          <a:bodyPr>
            <a:normAutofit/>
          </a:bodyPr>
          <a:lstStyle/>
          <a:p>
            <a:pPr marL="0" indent="0">
              <a:spcBef>
                <a:spcPts val="2500"/>
              </a:spcBef>
              <a:buNone/>
            </a:pPr>
            <a:endParaRPr lang="en-US" sz="1400" b="1" dirty="0"/>
          </a:p>
          <a:p>
            <a:pPr marL="285750" lvl="1" indent="-285750"/>
            <a:r>
              <a:rPr lang="en-US" dirty="0"/>
              <a:t>I hope this tutorial was helpful. Alternatively, you can check these </a:t>
            </a:r>
            <a:r>
              <a:rPr lang="en-US" dirty="0" err="1"/>
              <a:t>Youtube</a:t>
            </a:r>
            <a:r>
              <a:rPr lang="en-US" dirty="0"/>
              <a:t> videos.</a:t>
            </a:r>
          </a:p>
          <a:p>
            <a:pPr marL="0" lvl="1" indent="0">
              <a:buNone/>
            </a:pPr>
            <a:endParaRPr lang="en-US" dirty="0"/>
          </a:p>
          <a:p>
            <a:pPr marL="285750" lvl="1" indent="-285750"/>
            <a:r>
              <a:rPr lang="en-US" dirty="0">
                <a:hlinkClick r:id="rId3"/>
              </a:rPr>
              <a:t>https://www.youtube.com/watch?v=tRZGeaHPoaw&amp;t=11s</a:t>
            </a:r>
            <a:endParaRPr lang="en-US" dirty="0"/>
          </a:p>
          <a:p>
            <a:pPr marL="285750" lvl="1" indent="-285750"/>
            <a:endParaRPr lang="en-US" dirty="0"/>
          </a:p>
          <a:p>
            <a:pPr marL="285750" lvl="1" indent="-285750"/>
            <a:r>
              <a:rPr lang="en-US" dirty="0">
                <a:hlinkClick r:id="rId4"/>
              </a:rPr>
              <a:t>https://www.youtube.com/watch?v=8Dd7KRpKeaE</a:t>
            </a:r>
            <a:endParaRPr lang="en-US" dirty="0"/>
          </a:p>
          <a:p>
            <a:pPr marL="285750" lvl="1" indent="-285750"/>
            <a:endParaRPr lang="en-US" dirty="0"/>
          </a:p>
          <a:p>
            <a:pPr marL="285750" lvl="1" indent="-285750"/>
            <a:r>
              <a:rPr lang="en-US" dirty="0">
                <a:hlinkClick r:id="rId5"/>
              </a:rPr>
              <a:t>https://www.youtube.com/watch?v=Oaj3RBIoGFc&amp;t=10s</a:t>
            </a:r>
            <a:endParaRPr lang="en-US" dirty="0"/>
          </a:p>
          <a:p>
            <a:pPr marL="285750" lvl="1" indent="-285750"/>
            <a:endParaRPr lang="en-US" dirty="0"/>
          </a:p>
          <a:p>
            <a:pPr marL="0" lvl="1" indent="0">
              <a:buNone/>
            </a:pPr>
            <a:endParaRPr lang="en-US" dirty="0"/>
          </a:p>
        </p:txBody>
      </p:sp>
    </p:spTree>
    <p:extLst>
      <p:ext uri="{BB962C8B-B14F-4D97-AF65-F5344CB8AC3E}">
        <p14:creationId xmlns:p14="http://schemas.microsoft.com/office/powerpoint/2010/main" val="45991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594E78-94E9-D004-6CD4-F5EE715D3740}"/>
              </a:ext>
            </a:extLst>
          </p:cNvPr>
          <p:cNvPicPr>
            <a:picLocks noChangeAspect="1"/>
          </p:cNvPicPr>
          <p:nvPr/>
        </p:nvPicPr>
        <p:blipFill rotWithShape="1">
          <a:blip r:embed="rId3"/>
          <a:srcRect l="22789" r="24085"/>
          <a:stretch/>
        </p:blipFill>
        <p:spPr>
          <a:xfrm>
            <a:off x="20" y="10"/>
            <a:ext cx="4857871" cy="6857990"/>
          </a:xfrm>
          <a:prstGeom prst="rect">
            <a:avLst/>
          </a:prstGeom>
        </p:spPr>
      </p:pic>
      <p:cxnSp>
        <p:nvCxnSpPr>
          <p:cNvPr id="15" name="Straight Connector 14">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DF9863-01E1-CDD1-A4E6-E09B4D65934B}"/>
              </a:ext>
            </a:extLst>
          </p:cNvPr>
          <p:cNvSpPr>
            <a:spLocks noGrp="1"/>
          </p:cNvSpPr>
          <p:nvPr>
            <p:ph type="title"/>
          </p:nvPr>
        </p:nvSpPr>
        <p:spPr>
          <a:xfrm>
            <a:off x="5496821" y="1371600"/>
            <a:ext cx="6034187" cy="1097280"/>
          </a:xfrm>
        </p:spPr>
        <p:txBody>
          <a:bodyPr>
            <a:normAutofit/>
          </a:bodyPr>
          <a:lstStyle/>
          <a:p>
            <a:r>
              <a:rPr lang="en-US"/>
              <a:t>Create a GitHub Account</a:t>
            </a:r>
          </a:p>
        </p:txBody>
      </p:sp>
      <p:sp>
        <p:nvSpPr>
          <p:cNvPr id="3" name="Content Placeholder 2">
            <a:extLst>
              <a:ext uri="{FF2B5EF4-FFF2-40B4-BE49-F238E27FC236}">
                <a16:creationId xmlns:a16="http://schemas.microsoft.com/office/drawing/2014/main" id="{F3087764-E47E-A708-9340-406432D9F1D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96821" y="2633236"/>
            <a:ext cx="6034187" cy="3664687"/>
          </a:xfrm>
        </p:spPr>
        <p:txBody>
          <a:bodyPr>
            <a:normAutofit/>
          </a:bodyPr>
          <a:lstStyle/>
          <a:p>
            <a:pPr marL="0" indent="0">
              <a:spcBef>
                <a:spcPts val="2500"/>
              </a:spcBef>
              <a:buNone/>
            </a:pPr>
            <a:endParaRPr lang="en-US" b="1"/>
          </a:p>
          <a:p>
            <a:pPr marL="0" lvl="1" indent="0">
              <a:buNone/>
            </a:pPr>
            <a:r>
              <a:rPr lang="en-US"/>
              <a:t>To get started with GitHub, the first step is to create an account. Sign up at GitHub.com by filling in your details and choosing a username and password.</a:t>
            </a:r>
          </a:p>
        </p:txBody>
      </p:sp>
    </p:spTree>
    <p:extLst>
      <p:ext uri="{BB962C8B-B14F-4D97-AF65-F5344CB8AC3E}">
        <p14:creationId xmlns:p14="http://schemas.microsoft.com/office/powerpoint/2010/main" val="415490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F0C65-2919-73E7-3001-7E07E6507CFB}"/>
              </a:ext>
            </a:extLst>
          </p:cNvPr>
          <p:cNvSpPr>
            <a:spLocks noGrp="1"/>
          </p:cNvSpPr>
          <p:nvPr>
            <p:ph type="title"/>
          </p:nvPr>
        </p:nvSpPr>
        <p:spPr>
          <a:xfrm>
            <a:off x="640080" y="1371600"/>
            <a:ext cx="5737859" cy="1097280"/>
          </a:xfrm>
        </p:spPr>
        <p:txBody>
          <a:bodyPr vert="horz" lIns="91440" tIns="45720" rIns="91440" bIns="45720" rtlCol="0" anchor="t">
            <a:normAutofit/>
          </a:bodyPr>
          <a:lstStyle/>
          <a:p>
            <a:r>
              <a:rPr lang="en-US" dirty="0"/>
              <a:t>Set Up Git</a:t>
            </a:r>
          </a:p>
        </p:txBody>
      </p:sp>
      <p:sp>
        <p:nvSpPr>
          <p:cNvPr id="4" name="Content Placeholder 3">
            <a:extLst>
              <a:ext uri="{FF2B5EF4-FFF2-40B4-BE49-F238E27FC236}">
                <a16:creationId xmlns:a16="http://schemas.microsoft.com/office/drawing/2014/main" id="{4D5D8D1F-1F75-4362-23A0-CE9D04FBCF2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3232" y="2316976"/>
            <a:ext cx="6193857" cy="3932569"/>
          </a:xfrm>
        </p:spPr>
        <p:txBody>
          <a:bodyPr>
            <a:normAutofit fontScale="85000" lnSpcReduction="10000"/>
          </a:bodyPr>
          <a:lstStyle/>
          <a:p>
            <a:pPr marL="0" indent="0">
              <a:spcBef>
                <a:spcPts val="2500"/>
              </a:spcBef>
              <a:buNone/>
            </a:pPr>
            <a:r>
              <a:rPr lang="en-US" b="1" dirty="0">
                <a:hlinkClick r:id="rId3"/>
              </a:rPr>
              <a:t>Git Download and Install</a:t>
            </a:r>
            <a:endParaRPr lang="en-US" b="1" dirty="0"/>
          </a:p>
          <a:p>
            <a:pPr marL="0" lvl="1" indent="0">
              <a:buNone/>
            </a:pPr>
            <a:r>
              <a:rPr lang="en-US" dirty="0"/>
              <a:t>To set up Git, you need to download and install Git on your computer. You can download Git for Windows, Mac, or Linux operating systems from the official Git website.</a:t>
            </a:r>
          </a:p>
          <a:p>
            <a:pPr marL="0" lvl="1" indent="0">
              <a:buNone/>
            </a:pPr>
            <a:endParaRPr lang="en-US" dirty="0"/>
          </a:p>
          <a:p>
            <a:pPr marL="285750" lvl="1" indent="-285750"/>
            <a:r>
              <a:rPr lang="en-US" dirty="0">
                <a:solidFill>
                  <a:schemeClr val="accent1">
                    <a:lumMod val="60000"/>
                    <a:lumOff val="40000"/>
                  </a:schemeClr>
                </a:solidFill>
              </a:rPr>
              <a:t>Windows</a:t>
            </a:r>
            <a:r>
              <a:rPr lang="en-US" dirty="0"/>
              <a:t>: Download and install from Git for Windows</a:t>
            </a:r>
          </a:p>
          <a:p>
            <a:pPr marL="285750" lvl="1" indent="-285750"/>
            <a:r>
              <a:rPr lang="en-US" dirty="0">
                <a:solidFill>
                  <a:schemeClr val="accent1">
                    <a:lumMod val="60000"/>
                    <a:lumOff val="40000"/>
                  </a:schemeClr>
                </a:solidFill>
              </a:rPr>
              <a:t>Mac:</a:t>
            </a:r>
            <a:r>
              <a:rPr lang="en-US" dirty="0"/>
              <a:t> Install via Homebrew: ‘brew install git’.</a:t>
            </a:r>
          </a:p>
          <a:p>
            <a:pPr marL="285750" lvl="1" indent="-285750"/>
            <a:r>
              <a:rPr lang="en-US" dirty="0">
                <a:solidFill>
                  <a:schemeClr val="accent1">
                    <a:lumMod val="60000"/>
                    <a:lumOff val="40000"/>
                  </a:schemeClr>
                </a:solidFill>
              </a:rPr>
              <a:t>Linux: </a:t>
            </a:r>
            <a:r>
              <a:rPr lang="en-US" dirty="0"/>
              <a:t>Use the package manager, e.g.,’ </a:t>
            </a:r>
            <a:r>
              <a:rPr lang="en-US" dirty="0" err="1"/>
              <a:t>sudo</a:t>
            </a:r>
            <a:r>
              <a:rPr lang="en-US" dirty="0"/>
              <a:t> apt-get install git’</a:t>
            </a:r>
          </a:p>
          <a:p>
            <a:pPr marL="0" indent="0">
              <a:spcBef>
                <a:spcPts val="2500"/>
              </a:spcBef>
              <a:buNone/>
            </a:pPr>
            <a:r>
              <a:rPr lang="en-US" b="1" dirty="0"/>
              <a:t>Configure Git</a:t>
            </a:r>
          </a:p>
          <a:p>
            <a:pPr marL="0" lvl="1" indent="0">
              <a:buNone/>
            </a:pPr>
            <a:r>
              <a:rPr lang="en-US" dirty="0"/>
              <a:t>Once Git is installed, you need to configure it with your name and email address. This information will be used to identify you as the author of your code changes.</a:t>
            </a:r>
          </a:p>
        </p:txBody>
      </p:sp>
      <p:cxnSp>
        <p:nvCxnSpPr>
          <p:cNvPr id="31" name="Straight Connector 3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CD2237CF-F138-34E6-A156-A4215389FC37}"/>
              </a:ext>
            </a:extLst>
          </p:cNvPr>
          <p:cNvPicPr>
            <a:picLocks noGrp="1" noChangeAspect="1"/>
          </p:cNvPicPr>
          <p:nvPr>
            <p:ph sz="half" idx="1"/>
          </p:nvPr>
        </p:nvPicPr>
        <p:blipFill>
          <a:blip r:embed="rId4"/>
          <a:stretch>
            <a:fillRect/>
          </a:stretch>
        </p:blipFill>
        <p:spPr>
          <a:xfrm>
            <a:off x="7361630" y="2511643"/>
            <a:ext cx="4375829" cy="3277647"/>
          </a:xfrm>
          <a:prstGeom prst="rect">
            <a:avLst/>
          </a:prstGeom>
        </p:spPr>
      </p:pic>
    </p:spTree>
    <p:extLst>
      <p:ext uri="{BB962C8B-B14F-4D97-AF65-F5344CB8AC3E}">
        <p14:creationId xmlns:p14="http://schemas.microsoft.com/office/powerpoint/2010/main" val="334627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C47859D-EF71-1E56-C423-B6E5BF6DEDB5}"/>
              </a:ext>
            </a:extLst>
          </p:cNvPr>
          <p:cNvSpPr>
            <a:spLocks noGrp="1"/>
          </p:cNvSpPr>
          <p:nvPr>
            <p:ph type="title"/>
          </p:nvPr>
        </p:nvSpPr>
        <p:spPr>
          <a:xfrm>
            <a:off x="954823" y="2385927"/>
            <a:ext cx="4265763" cy="1611905"/>
          </a:xfrm>
        </p:spPr>
        <p:txBody>
          <a:bodyPr anchor="t">
            <a:normAutofit/>
          </a:bodyPr>
          <a:lstStyle/>
          <a:p>
            <a:r>
              <a:rPr lang="en-US" sz="4400"/>
              <a:t>Install Git: Git Downloads</a:t>
            </a:r>
          </a:p>
        </p:txBody>
      </p:sp>
      <p:sp>
        <p:nvSpPr>
          <p:cNvPr id="3" name="Content Placeholder 2">
            <a:extLst>
              <a:ext uri="{FF2B5EF4-FFF2-40B4-BE49-F238E27FC236}">
                <a16:creationId xmlns:a16="http://schemas.microsoft.com/office/drawing/2014/main" id="{0493211C-18FD-D1FC-FA9D-27299D034FB7}"/>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71353" y="2476926"/>
            <a:ext cx="5269831" cy="2623394"/>
          </a:xfrm>
        </p:spPr>
        <p:txBody>
          <a:bodyPr>
            <a:normAutofit/>
          </a:bodyPr>
          <a:lstStyle/>
          <a:p>
            <a:pPr marL="0" indent="0">
              <a:spcBef>
                <a:spcPts val="2500"/>
              </a:spcBef>
              <a:buNone/>
            </a:pPr>
            <a:endParaRPr lang="en-US" sz="1400" b="1" dirty="0"/>
          </a:p>
          <a:p>
            <a:pPr marL="0" lvl="1" indent="0">
              <a:buNone/>
            </a:pPr>
            <a:r>
              <a:rPr lang="en-US" dirty="0"/>
              <a:t>To download Git, you can visit the </a:t>
            </a:r>
            <a:r>
              <a:rPr lang="en-US" dirty="0">
                <a:hlinkClick r:id="rId3"/>
              </a:rPr>
              <a:t>Git Downloads page on the official Git website </a:t>
            </a:r>
            <a:r>
              <a:rPr lang="en-US" dirty="0"/>
              <a:t>where you can find instructions and links to download Git for your platform.</a:t>
            </a:r>
          </a:p>
        </p:txBody>
      </p:sp>
      <p:pic>
        <p:nvPicPr>
          <p:cNvPr id="4" name="Picture 3">
            <a:extLst>
              <a:ext uri="{FF2B5EF4-FFF2-40B4-BE49-F238E27FC236}">
                <a16:creationId xmlns:a16="http://schemas.microsoft.com/office/drawing/2014/main" id="{9E11123B-9D58-A834-2F8F-BBF9017203C9}"/>
              </a:ext>
            </a:extLst>
          </p:cNvPr>
          <p:cNvPicPr>
            <a:picLocks noChangeAspect="1"/>
          </p:cNvPicPr>
          <p:nvPr/>
        </p:nvPicPr>
        <p:blipFill>
          <a:blip r:embed="rId4"/>
          <a:stretch>
            <a:fillRect/>
          </a:stretch>
        </p:blipFill>
        <p:spPr>
          <a:xfrm>
            <a:off x="1050816" y="3997832"/>
            <a:ext cx="2857500" cy="1600200"/>
          </a:xfrm>
          <a:prstGeom prst="rect">
            <a:avLst/>
          </a:prstGeom>
        </p:spPr>
      </p:pic>
    </p:spTree>
    <p:extLst>
      <p:ext uri="{BB962C8B-B14F-4D97-AF65-F5344CB8AC3E}">
        <p14:creationId xmlns:p14="http://schemas.microsoft.com/office/powerpoint/2010/main" val="178890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0B2D9BB-A0AD-21F7-C263-7A9C360FB008}"/>
              </a:ext>
            </a:extLst>
          </p:cNvPr>
          <p:cNvSpPr>
            <a:spLocks noGrp="1"/>
          </p:cNvSpPr>
          <p:nvPr>
            <p:ph type="title"/>
          </p:nvPr>
        </p:nvSpPr>
        <p:spPr>
          <a:xfrm>
            <a:off x="640080" y="914400"/>
            <a:ext cx="4070143" cy="1839433"/>
          </a:xfrm>
        </p:spPr>
        <p:txBody>
          <a:bodyPr>
            <a:normAutofit/>
          </a:bodyPr>
          <a:lstStyle/>
          <a:p>
            <a:r>
              <a:rPr lang="en-US" dirty="0"/>
              <a:t>Configure Git</a:t>
            </a:r>
          </a:p>
        </p:txBody>
      </p:sp>
      <p:sp>
        <p:nvSpPr>
          <p:cNvPr id="3" name="Content Placeholder 2">
            <a:extLst>
              <a:ext uri="{FF2B5EF4-FFF2-40B4-BE49-F238E27FC236}">
                <a16:creationId xmlns:a16="http://schemas.microsoft.com/office/drawing/2014/main" id="{15442B1C-BAA0-9713-C1C0-81D1116D021D}"/>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10186" y="1010097"/>
            <a:ext cx="6141734" cy="5314686"/>
          </a:xfrm>
        </p:spPr>
        <p:txBody>
          <a:bodyPr>
            <a:normAutofit/>
          </a:bodyPr>
          <a:lstStyle/>
          <a:p>
            <a:pPr marL="0" indent="0">
              <a:spcBef>
                <a:spcPts val="2500"/>
              </a:spcBef>
              <a:buNone/>
            </a:pPr>
            <a:endParaRPr lang="en-US" b="1" dirty="0"/>
          </a:p>
          <a:p>
            <a:pPr marL="0" lvl="1" indent="0">
              <a:buNone/>
            </a:pPr>
            <a:r>
              <a:rPr lang="en-US" sz="2400" dirty="0"/>
              <a:t>To configure Git with your name and email address, use the following commands: </a:t>
            </a:r>
          </a:p>
          <a:p>
            <a:pPr marL="342900" lvl="1" indent="-342900">
              <a:buAutoNum type="arabicPeriod"/>
            </a:pPr>
            <a:r>
              <a:rPr lang="en-US" sz="2400" dirty="0"/>
              <a:t>git config --global user.name 'Your Name’ </a:t>
            </a:r>
          </a:p>
          <a:p>
            <a:pPr marL="342900" lvl="1" indent="-342900">
              <a:buAutoNum type="arabicPeriod"/>
            </a:pPr>
            <a:r>
              <a:rPr lang="en-US" sz="2400" dirty="0"/>
              <a:t>2. git config --global </a:t>
            </a:r>
            <a:r>
              <a:rPr lang="en-US" sz="2400" dirty="0" err="1"/>
              <a:t>user.email</a:t>
            </a:r>
            <a:r>
              <a:rPr lang="en-US" sz="2400" dirty="0"/>
              <a:t> 'you@example.com' This ensures Git can associate your changes with your identity.</a:t>
            </a:r>
          </a:p>
        </p:txBody>
      </p:sp>
      <p:pic>
        <p:nvPicPr>
          <p:cNvPr id="4" name="Picture 3">
            <a:extLst>
              <a:ext uri="{FF2B5EF4-FFF2-40B4-BE49-F238E27FC236}">
                <a16:creationId xmlns:a16="http://schemas.microsoft.com/office/drawing/2014/main" id="{F2E5A35C-1EB1-AD13-769E-CD5FC9FAD849}"/>
              </a:ext>
            </a:extLst>
          </p:cNvPr>
          <p:cNvPicPr>
            <a:picLocks noChangeAspect="1"/>
          </p:cNvPicPr>
          <p:nvPr/>
        </p:nvPicPr>
        <p:blipFill>
          <a:blip r:embed="rId3"/>
          <a:stretch>
            <a:fillRect/>
          </a:stretch>
        </p:blipFill>
        <p:spPr>
          <a:xfrm>
            <a:off x="396239" y="3428997"/>
            <a:ext cx="4557823" cy="2563776"/>
          </a:xfrm>
          <a:prstGeom prst="rect">
            <a:avLst/>
          </a:prstGeom>
        </p:spPr>
      </p:pic>
    </p:spTree>
    <p:extLst>
      <p:ext uri="{BB962C8B-B14F-4D97-AF65-F5344CB8AC3E}">
        <p14:creationId xmlns:p14="http://schemas.microsoft.com/office/powerpoint/2010/main" val="2148708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BC5AA67-2F1A-4267-5F2D-ADA0760F6750}"/>
              </a:ext>
            </a:extLst>
          </p:cNvPr>
          <p:cNvSpPr>
            <a:spLocks noGrp="1"/>
          </p:cNvSpPr>
          <p:nvPr>
            <p:ph type="title"/>
          </p:nvPr>
        </p:nvSpPr>
        <p:spPr>
          <a:xfrm>
            <a:off x="493245" y="255729"/>
            <a:ext cx="5819501" cy="1139577"/>
          </a:xfrm>
        </p:spPr>
        <p:txBody>
          <a:bodyPr vert="horz" lIns="91440" tIns="45720" rIns="91440" bIns="45720" rtlCol="0" anchor="ctr">
            <a:normAutofit/>
          </a:bodyPr>
          <a:lstStyle/>
          <a:p>
            <a:r>
              <a:rPr lang="en-US" sz="3600" dirty="0"/>
              <a:t>Navigate to GitHub</a:t>
            </a:r>
          </a:p>
        </p:txBody>
      </p:sp>
      <p:sp>
        <p:nvSpPr>
          <p:cNvPr id="4" name="Content Placeholder 3">
            <a:extLst>
              <a:ext uri="{FF2B5EF4-FFF2-40B4-BE49-F238E27FC236}">
                <a16:creationId xmlns:a16="http://schemas.microsoft.com/office/drawing/2014/main" id="{3BCDC784-1C1F-7E56-6AC8-258105D48AD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1867" y="1301936"/>
            <a:ext cx="10850450" cy="1441264"/>
          </a:xfrm>
        </p:spPr>
        <p:txBody>
          <a:bodyPr>
            <a:normAutofit/>
          </a:bodyPr>
          <a:lstStyle/>
          <a:p>
            <a:pPr marL="0" indent="0">
              <a:spcBef>
                <a:spcPts val="2500"/>
              </a:spcBef>
              <a:buNone/>
            </a:pPr>
            <a:endParaRPr lang="en-US" sz="1400" b="1" dirty="0"/>
          </a:p>
          <a:p>
            <a:pPr marL="0" lvl="1" indent="0" algn="ctr">
              <a:buNone/>
            </a:pPr>
            <a:r>
              <a:rPr lang="en-US" dirty="0"/>
              <a:t>To navigate to GitHub, open your preferred web browser and go to the GitHub website.</a:t>
            </a:r>
          </a:p>
        </p:txBody>
      </p:sp>
      <p:pic>
        <p:nvPicPr>
          <p:cNvPr id="9" name="Picture 8">
            <a:extLst>
              <a:ext uri="{FF2B5EF4-FFF2-40B4-BE49-F238E27FC236}">
                <a16:creationId xmlns:a16="http://schemas.microsoft.com/office/drawing/2014/main" id="{2EE29195-A4FB-2695-68EE-516255D7B7B4}"/>
              </a:ext>
            </a:extLst>
          </p:cNvPr>
          <p:cNvPicPr>
            <a:picLocks noChangeAspect="1"/>
          </p:cNvPicPr>
          <p:nvPr/>
        </p:nvPicPr>
        <p:blipFill>
          <a:blip r:embed="rId3"/>
          <a:stretch>
            <a:fillRect/>
          </a:stretch>
        </p:blipFill>
        <p:spPr>
          <a:xfrm>
            <a:off x="2194560" y="2233360"/>
            <a:ext cx="7268434" cy="3944409"/>
          </a:xfrm>
          <a:prstGeom prst="rect">
            <a:avLst/>
          </a:prstGeom>
        </p:spPr>
      </p:pic>
    </p:spTree>
    <p:extLst>
      <p:ext uri="{BB962C8B-B14F-4D97-AF65-F5344CB8AC3E}">
        <p14:creationId xmlns:p14="http://schemas.microsoft.com/office/powerpoint/2010/main" val="569839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A1F397-D57A-7A52-E2C4-60C493BC7A93}"/>
              </a:ext>
            </a:extLst>
          </p:cNvPr>
          <p:cNvSpPr>
            <a:spLocks noGrp="1"/>
          </p:cNvSpPr>
          <p:nvPr>
            <p:ph type="title"/>
          </p:nvPr>
        </p:nvSpPr>
        <p:spPr>
          <a:xfrm>
            <a:off x="640216" y="270657"/>
            <a:ext cx="10890929" cy="1097280"/>
          </a:xfrm>
        </p:spPr>
        <p:txBody>
          <a:bodyPr>
            <a:normAutofit fontScale="90000"/>
          </a:bodyPr>
          <a:lstStyle/>
          <a:p>
            <a:r>
              <a:rPr lang="en-US" sz="4000" b="1" dirty="0"/>
              <a:t>Accessing GitHub Dashboard</a:t>
            </a:r>
            <a:br>
              <a:rPr lang="en-US" sz="4000" b="1" dirty="0"/>
            </a:br>
            <a:endParaRPr lang="en-US" dirty="0"/>
          </a:p>
        </p:txBody>
      </p:sp>
      <p:pic>
        <p:nvPicPr>
          <p:cNvPr id="8" name="Content Placeholder 7">
            <a:extLst>
              <a:ext uri="{FF2B5EF4-FFF2-40B4-BE49-F238E27FC236}">
                <a16:creationId xmlns:a16="http://schemas.microsoft.com/office/drawing/2014/main" id="{211631F7-69B8-25D2-158C-27119D315AFC}"/>
              </a:ext>
            </a:extLst>
          </p:cNvPr>
          <p:cNvPicPr>
            <a:picLocks noGrp="1" noChangeAspect="1"/>
          </p:cNvPicPr>
          <p:nvPr>
            <p:ph idx="1"/>
          </p:nvPr>
        </p:nvPicPr>
        <p:blipFill>
          <a:blip r:embed="rId3"/>
          <a:stretch>
            <a:fillRect/>
          </a:stretch>
        </p:blipFill>
        <p:spPr>
          <a:xfrm>
            <a:off x="5520374" y="3429000"/>
            <a:ext cx="6210946" cy="2931304"/>
          </a:xfrm>
        </p:spPr>
      </p:pic>
      <p:sp>
        <p:nvSpPr>
          <p:cNvPr id="4" name="Content Placeholder 3">
            <a:extLst>
              <a:ext uri="{FF2B5EF4-FFF2-40B4-BE49-F238E27FC236}">
                <a16:creationId xmlns:a16="http://schemas.microsoft.com/office/drawing/2014/main" id="{054C4567-B26E-FD8D-D053-555AEC7ADB2E}"/>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216" y="1588665"/>
            <a:ext cx="4260850" cy="3219450"/>
          </a:xfrm>
        </p:spPr>
        <p:txBody>
          <a:bodyPr>
            <a:normAutofit/>
          </a:bodyPr>
          <a:lstStyle/>
          <a:p>
            <a:pPr marL="0" lvl="1" indent="0">
              <a:buNone/>
            </a:pPr>
            <a:r>
              <a:rPr lang="en-US" sz="1400" dirty="0"/>
              <a:t>To create a new repository on GitHub, first, </a:t>
            </a:r>
            <a:r>
              <a:rPr lang="en-US" sz="1400" b="1" dirty="0">
                <a:solidFill>
                  <a:schemeClr val="accent1">
                    <a:lumMod val="60000"/>
                    <a:lumOff val="40000"/>
                  </a:schemeClr>
                </a:solidFill>
              </a:rPr>
              <a:t>log in to your account </a:t>
            </a:r>
            <a:r>
              <a:rPr lang="en-US" sz="1400" dirty="0"/>
              <a:t>and access the GitHub dashboard.</a:t>
            </a:r>
          </a:p>
          <a:p>
            <a:pPr marL="0" indent="0">
              <a:spcBef>
                <a:spcPts val="2500"/>
              </a:spcBef>
              <a:buNone/>
            </a:pPr>
            <a:r>
              <a:rPr lang="en-US" sz="1400" b="1" dirty="0"/>
              <a:t>Creating New Repository</a:t>
            </a:r>
          </a:p>
          <a:p>
            <a:pPr marL="0" lvl="1" indent="0">
              <a:buNone/>
            </a:pPr>
            <a:r>
              <a:rPr lang="en-US" sz="1400" dirty="0"/>
              <a:t>Once you are logged in to GitHub, </a:t>
            </a:r>
            <a:r>
              <a:rPr lang="en-US" sz="1400" b="1" dirty="0">
                <a:solidFill>
                  <a:schemeClr val="accent1">
                    <a:lumMod val="60000"/>
                    <a:lumOff val="40000"/>
                  </a:schemeClr>
                </a:solidFill>
              </a:rPr>
              <a:t>click the 'New Repository' </a:t>
            </a:r>
            <a:r>
              <a:rPr lang="en-US" sz="1400" dirty="0"/>
              <a:t>button on your dashboard to create a new repository.</a:t>
            </a:r>
          </a:p>
        </p:txBody>
      </p:sp>
      <p:pic>
        <p:nvPicPr>
          <p:cNvPr id="9" name="Picture 8">
            <a:extLst>
              <a:ext uri="{FF2B5EF4-FFF2-40B4-BE49-F238E27FC236}">
                <a16:creationId xmlns:a16="http://schemas.microsoft.com/office/drawing/2014/main" id="{06F75B90-CF1E-68C8-9A0C-53846A5DABB9}"/>
              </a:ext>
            </a:extLst>
          </p:cNvPr>
          <p:cNvPicPr>
            <a:picLocks noChangeAspect="1"/>
          </p:cNvPicPr>
          <p:nvPr/>
        </p:nvPicPr>
        <p:blipFill rotWithShape="1">
          <a:blip r:embed="rId4"/>
          <a:srcRect l="17629" r="13969" b="20237"/>
          <a:stretch/>
        </p:blipFill>
        <p:spPr>
          <a:xfrm>
            <a:off x="5520374" y="963118"/>
            <a:ext cx="1862668" cy="2371408"/>
          </a:xfrm>
          <a:prstGeom prst="rect">
            <a:avLst/>
          </a:prstGeom>
        </p:spPr>
      </p:pic>
    </p:spTree>
    <p:extLst>
      <p:ext uri="{BB962C8B-B14F-4D97-AF65-F5344CB8AC3E}">
        <p14:creationId xmlns:p14="http://schemas.microsoft.com/office/powerpoint/2010/main" val="3018245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619B21A-A1E1-0529-F753-F74A0A959215}"/>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3300"/>
              <a:t>Fill in Details and Create the Repository</a:t>
            </a:r>
          </a:p>
        </p:txBody>
      </p:sp>
      <p:sp>
        <p:nvSpPr>
          <p:cNvPr id="4" name="Content Placeholder 3">
            <a:extLst>
              <a:ext uri="{FF2B5EF4-FFF2-40B4-BE49-F238E27FC236}">
                <a16:creationId xmlns:a16="http://schemas.microsoft.com/office/drawing/2014/main" id="{63540B7A-F519-570D-043F-6727ABA1219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Fill in Repository Details</a:t>
            </a:r>
          </a:p>
          <a:p>
            <a:pPr marL="0" lvl="1" indent="0">
              <a:buNone/>
            </a:pPr>
            <a:r>
              <a:rPr lang="en-US" sz="1400"/>
              <a:t>Provide accurate details for your repository like the name, description, and visibility.</a:t>
            </a:r>
          </a:p>
          <a:p>
            <a:pPr marL="0" indent="0">
              <a:spcBef>
                <a:spcPts val="2500"/>
              </a:spcBef>
              <a:buNone/>
            </a:pPr>
            <a:r>
              <a:rPr lang="en-US" sz="1400" b="1"/>
              <a:t>Create Repository</a:t>
            </a:r>
          </a:p>
          <a:p>
            <a:pPr marL="0" lvl="1" indent="0">
              <a:buNone/>
            </a:pPr>
            <a:r>
              <a:rPr lang="en-US" sz="1400"/>
              <a:t>Once you have filled in all the necessary details, create the repository.</a:t>
            </a:r>
          </a:p>
        </p:txBody>
      </p:sp>
      <p:pic>
        <p:nvPicPr>
          <p:cNvPr id="8" name="Content Placeholder 7">
            <a:extLst>
              <a:ext uri="{FF2B5EF4-FFF2-40B4-BE49-F238E27FC236}">
                <a16:creationId xmlns:a16="http://schemas.microsoft.com/office/drawing/2014/main" id="{57FE2612-D754-6269-A143-18784E1BB2F0}"/>
              </a:ext>
            </a:extLst>
          </p:cNvPr>
          <p:cNvPicPr>
            <a:picLocks noGrp="1" noChangeAspect="1"/>
          </p:cNvPicPr>
          <p:nvPr>
            <p:ph sz="half" idx="1"/>
          </p:nvPr>
        </p:nvPicPr>
        <p:blipFill>
          <a:blip r:embed="rId3"/>
          <a:stretch>
            <a:fillRect/>
          </a:stretch>
        </p:blipFill>
        <p:spPr>
          <a:xfrm>
            <a:off x="5541262" y="1449495"/>
            <a:ext cx="6165482" cy="2866062"/>
          </a:xfrm>
        </p:spPr>
      </p:pic>
    </p:spTree>
    <p:extLst>
      <p:ext uri="{BB962C8B-B14F-4D97-AF65-F5344CB8AC3E}">
        <p14:creationId xmlns:p14="http://schemas.microsoft.com/office/powerpoint/2010/main" val="570192231"/>
      </p:ext>
    </p:extLst>
  </p:cSld>
  <p:clrMapOvr>
    <a:masterClrMapping/>
  </p:clrMapOvr>
</p:sld>
</file>

<file path=ppt/theme/theme1.xml><?xml version="1.0" encoding="utf-8"?>
<a:theme xmlns:a="http://schemas.openxmlformats.org/drawingml/2006/main" name="DashVTI">
  <a:themeElements>
    <a:clrScheme name="Custom 12">
      <a:dk1>
        <a:sysClr val="windowText" lastClr="000000"/>
      </a:dk1>
      <a:lt1>
        <a:sysClr val="window" lastClr="FFFFFF"/>
      </a:lt1>
      <a:dk2>
        <a:srgbClr val="32324C"/>
      </a:dk2>
      <a:lt2>
        <a:srgbClr val="E4E0F7"/>
      </a:lt2>
      <a:accent1>
        <a:srgbClr val="D20CC9"/>
      </a:accent1>
      <a:accent2>
        <a:srgbClr val="2FE6E6"/>
      </a:accent2>
      <a:accent3>
        <a:srgbClr val="6600FF"/>
      </a:accent3>
      <a:accent4>
        <a:srgbClr val="4CC3FE"/>
      </a:accent4>
      <a:accent5>
        <a:srgbClr val="6053BD"/>
      </a:accent5>
      <a:accent6>
        <a:srgbClr val="7D26F2"/>
      </a:accent6>
      <a:hlink>
        <a:srgbClr val="0066FF"/>
      </a:hlink>
      <a:folHlink>
        <a:srgbClr val="666699"/>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501</TotalTime>
  <Words>1764</Words>
  <Application>Microsoft Office PowerPoint</Application>
  <PresentationFormat>Widescreen</PresentationFormat>
  <Paragraphs>140</Paragraphs>
  <Slides>24</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Bierstadt</vt:lpstr>
      <vt:lpstr>Grandview Display</vt:lpstr>
      <vt:lpstr>DashVTI</vt:lpstr>
      <vt:lpstr>PowerPoint Presentation</vt:lpstr>
      <vt:lpstr>Presentation Overview</vt:lpstr>
      <vt:lpstr>Create a GitHub Account</vt:lpstr>
      <vt:lpstr>Set Up Git</vt:lpstr>
      <vt:lpstr>Install Git: Git Downloads</vt:lpstr>
      <vt:lpstr>Configure Git</vt:lpstr>
      <vt:lpstr>Navigate to GitHub</vt:lpstr>
      <vt:lpstr>Accessing GitHub Dashboard </vt:lpstr>
      <vt:lpstr>Fill in Details and Create the Repository</vt:lpstr>
      <vt:lpstr>Cloning a Repository</vt:lpstr>
      <vt:lpstr>Command: git clone https://github.com/yourusername/repositoryname.git </vt:lpstr>
      <vt:lpstr>Cloning a GitHub repository allows you to:</vt:lpstr>
      <vt:lpstr>Using Command Line (Local Machine):</vt:lpstr>
      <vt:lpstr>Using Google Colab</vt:lpstr>
      <vt:lpstr>Using Sagemaker Studio Lab:</vt:lpstr>
      <vt:lpstr>Basic Git Commands</vt:lpstr>
      <vt:lpstr>git add .: Add changes to staging area</vt:lpstr>
      <vt:lpstr>git commit -m 'commit message': Commit changes</vt:lpstr>
      <vt:lpstr>git push origin main: Push changes to GitHub</vt:lpstr>
      <vt:lpstr>Using GitHub Copilot</vt:lpstr>
      <vt:lpstr>Install Visual Studio Code: VS Code Download</vt:lpstr>
      <vt:lpstr>Install GitHub Copilot extension from the VS Code marketplace</vt:lpstr>
      <vt:lpstr>Enable Copilot in your VS Code settings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patricia.mcmanus</dc:creator>
  <cp:lastModifiedBy>williane Tsanang</cp:lastModifiedBy>
  <cp:revision>2</cp:revision>
  <dcterms:created xsi:type="dcterms:W3CDTF">2024-06-11T20:22:13Z</dcterms:created>
  <dcterms:modified xsi:type="dcterms:W3CDTF">2025-06-05T22:18:07Z</dcterms:modified>
</cp:coreProperties>
</file>